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theme/themeOverride7.xml" ContentType="application/vnd.openxmlformats-officedocument.themeOverr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charts/chart7.xml" ContentType="application/vnd.openxmlformats-officedocument.drawingml.chart+xml"/>
  <Override PartName="/ppt/diagrams/data4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theme/themeOverride6.xml" ContentType="application/vnd.openxmlformats-officedocument.themeOverrid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3" r:id="rId3"/>
    <p:sldId id="272" r:id="rId4"/>
    <p:sldId id="286" r:id="rId5"/>
    <p:sldId id="262" r:id="rId6"/>
    <p:sldId id="293" r:id="rId7"/>
    <p:sldId id="263" r:id="rId8"/>
    <p:sldId id="292" r:id="rId9"/>
    <p:sldId id="264" r:id="rId10"/>
    <p:sldId id="294" r:id="rId11"/>
    <p:sldId id="266" r:id="rId12"/>
    <p:sldId id="277" r:id="rId13"/>
    <p:sldId id="295" r:id="rId14"/>
    <p:sldId id="297" r:id="rId15"/>
    <p:sldId id="29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EFF7A7"/>
    <a:srgbClr val="FF33CC"/>
    <a:srgbClr val="6600CC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38" autoAdjust="0"/>
  </p:normalViewPr>
  <p:slideViewPr>
    <p:cSldViewPr>
      <p:cViewPr varScale="1">
        <p:scale>
          <a:sx n="65" d="100"/>
          <a:sy n="65" d="100"/>
        </p:scale>
        <p:origin x="-142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20189238845144392"/>
          <c:y val="5.0000000000000051E-2"/>
        </c:manualLayout>
      </c:layout>
      <c:txPr>
        <a:bodyPr/>
        <a:lstStyle/>
        <a:p>
          <a:pPr>
            <a:defRPr sz="2400"/>
          </a:pPr>
          <a:endParaRPr lang="uk-UA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Галузева структура промисловості міста, %</c:v>
                </c:pt>
              </c:strCache>
            </c:strRef>
          </c:tx>
          <c:dLbls>
            <c:dLbl>
              <c:idx val="0"/>
              <c:layout>
                <c:manualLayout>
                  <c:x val="-5.0687882764654343E-2"/>
                  <c:y val="-5.0013435820522603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9.6150481189851457E-3"/>
                  <c:y val="-5.1467629046369326E-2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1.5990813648293984E-2"/>
                  <c:y val="-6.5970191226096833E-2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-1.5533227617381181E-2"/>
                  <c:y val="4.3702349706286732E-2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2.8820538057742779E-2"/>
                  <c:y val="7.3566741657292933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/>
                      <a:t>4</a:t>
                    </a:r>
                    <a:r>
                      <a:rPr lang="uk-UA"/>
                      <a:t>,0</a:t>
                    </a:r>
                    <a:endParaRPr lang="en-US"/>
                  </a:p>
                </c:rich>
              </c:tx>
              <c:dLblPos val="bestFit"/>
              <c:showVal val="1"/>
            </c:dLbl>
            <c:dLbl>
              <c:idx val="5"/>
              <c:layout>
                <c:manualLayout>
                  <c:x val="-1.8839129483814554E-2"/>
                  <c:y val="2.1931321084864463E-2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1.1844561096529635E-2"/>
                  <c:y val="-9.1201412323459755E-2"/>
                </c:manualLayout>
              </c:layout>
              <c:dLblPos val="bestFit"/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dLblPos val="bestFit"/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Фармацевтична</c:v>
                </c:pt>
                <c:pt idx="1">
                  <c:v>Машинобудівна</c:v>
                </c:pt>
                <c:pt idx="2">
                  <c:v>Деревообробна</c:v>
                </c:pt>
                <c:pt idx="3">
                  <c:v>Харчова</c:v>
                </c:pt>
                <c:pt idx="4">
                  <c:v>Легка</c:v>
                </c:pt>
                <c:pt idx="5">
                  <c:v>Будівельних матеріалів</c:v>
                </c:pt>
                <c:pt idx="6">
                  <c:v>Виробництво та розподілення електроенергії, газу та води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 formatCode="General">
                  <c:v>10.5</c:v>
                </c:pt>
                <c:pt idx="1">
                  <c:v>18</c:v>
                </c:pt>
                <c:pt idx="2" formatCode="General">
                  <c:v>5.3</c:v>
                </c:pt>
                <c:pt idx="3" formatCode="General">
                  <c:v>30.3</c:v>
                </c:pt>
                <c:pt idx="4" formatCode="General">
                  <c:v>3.7</c:v>
                </c:pt>
                <c:pt idx="5" formatCode="General">
                  <c:v>0.2</c:v>
                </c:pt>
                <c:pt idx="6" formatCode="#,##0.0">
                  <c:v>32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6298720472440964"/>
          <c:y val="0.19749000124984398"/>
          <c:w val="0.33701279527559147"/>
          <c:h val="0.71823397075365558"/>
        </c:manualLayout>
      </c:layout>
      <c:txPr>
        <a:bodyPr/>
        <a:lstStyle/>
        <a:p>
          <a:pPr>
            <a:defRPr sz="1600"/>
          </a:pPr>
          <a:endParaRPr lang="uk-UA"/>
        </a:p>
      </c:txPr>
    </c:legend>
    <c:plotVisOnly val="1"/>
    <c:dispBlanksAs val="zero"/>
  </c:chart>
  <c:spPr>
    <a:ln>
      <a:noFill/>
    </a:ln>
  </c:sp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uk-UA" sz="2400" dirty="0"/>
              <a:t>Обсяги реалізації промислової продукції за </a:t>
            </a:r>
            <a:r>
              <a:rPr lang="uk-UA" sz="2400" dirty="0" smtClean="0"/>
              <a:t>галузями у  2016-2017 роках, </a:t>
            </a:r>
            <a:r>
              <a:rPr lang="uk-UA" sz="2400" dirty="0"/>
              <a:t>млн. грн.</a:t>
            </a:r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4.3035870516185466E-2"/>
          <c:y val="0.17535651793525789"/>
          <c:w val="0.8197071303587059"/>
          <c:h val="0.5490107903178770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10 міс. 2016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Фармацевтична</c:v>
                </c:pt>
                <c:pt idx="1">
                  <c:v>Машинобудівна</c:v>
                </c:pt>
                <c:pt idx="2">
                  <c:v>Деревообробна</c:v>
                </c:pt>
                <c:pt idx="3">
                  <c:v>Харчова</c:v>
                </c:pt>
                <c:pt idx="4">
                  <c:v>Легка</c:v>
                </c:pt>
                <c:pt idx="5">
                  <c:v>Будівельних матеріалів</c:v>
                </c:pt>
                <c:pt idx="6">
                  <c:v>Вир-во та розп. ел.енергії, газу та води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171.8</c:v>
                </c:pt>
                <c:pt idx="1">
                  <c:v>234</c:v>
                </c:pt>
                <c:pt idx="2">
                  <c:v>53.2</c:v>
                </c:pt>
                <c:pt idx="3">
                  <c:v>407.7</c:v>
                </c:pt>
                <c:pt idx="4">
                  <c:v>61</c:v>
                </c:pt>
                <c:pt idx="5">
                  <c:v>2.5</c:v>
                </c:pt>
                <c:pt idx="6">
                  <c:v>455.7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 міс. 2017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Фармацевтична</c:v>
                </c:pt>
                <c:pt idx="1">
                  <c:v>Машинобудівна</c:v>
                </c:pt>
                <c:pt idx="2">
                  <c:v>Деревообробна</c:v>
                </c:pt>
                <c:pt idx="3">
                  <c:v>Харчова</c:v>
                </c:pt>
                <c:pt idx="4">
                  <c:v>Легка</c:v>
                </c:pt>
                <c:pt idx="5">
                  <c:v>Будівельних матеріалів</c:v>
                </c:pt>
                <c:pt idx="6">
                  <c:v>Вир-во та розп. ел.енергії, газу та води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189.7</c:v>
                </c:pt>
                <c:pt idx="1">
                  <c:v>326.39999999999986</c:v>
                </c:pt>
                <c:pt idx="2">
                  <c:v>95.5</c:v>
                </c:pt>
                <c:pt idx="3">
                  <c:v>550.6</c:v>
                </c:pt>
                <c:pt idx="4">
                  <c:v>68.099999999999994</c:v>
                </c:pt>
                <c:pt idx="5">
                  <c:v>3.8</c:v>
                </c:pt>
                <c:pt idx="6">
                  <c:v>581.9</c:v>
                </c:pt>
              </c:numCache>
            </c:numRef>
          </c:val>
        </c:ser>
        <c:shape val="cylinder"/>
        <c:axId val="88743936"/>
        <c:axId val="88745472"/>
        <c:axId val="0"/>
      </c:bar3DChart>
      <c:catAx>
        <c:axId val="88743936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 sz="1800" b="1"/>
            </a:pPr>
            <a:endParaRPr lang="uk-UA"/>
          </a:p>
        </c:txPr>
        <c:crossAx val="88745472"/>
        <c:crosses val="autoZero"/>
        <c:auto val="1"/>
        <c:lblAlgn val="ctr"/>
        <c:lblOffset val="100"/>
      </c:catAx>
      <c:valAx>
        <c:axId val="887454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8874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490627734033261"/>
          <c:y val="0.62414771070282882"/>
          <c:w val="0.16426038932633447"/>
          <c:h val="0.1027970253718286"/>
        </c:manualLayout>
      </c:layout>
      <c:txPr>
        <a:bodyPr/>
        <a:lstStyle/>
        <a:p>
          <a:pPr>
            <a:defRPr sz="18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uk-UA" sz="2400"/>
              <a:t>Обсяг реалізації промислової продукції (робіт, послуг) у відпускних цінах, млн. грн.</a:t>
            </a:r>
          </a:p>
        </c:rich>
      </c:tx>
      <c:layout/>
    </c:title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показники</c:v>
                </c:pt>
              </c:strCache>
            </c:strRef>
          </c:tx>
          <c:dLbls>
            <c:dLbl>
              <c:idx val="0"/>
              <c:layout>
                <c:manualLayout>
                  <c:x val="1.1111111111111117E-2"/>
                  <c:y val="-0.33148148148148165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uk-UA"/>
                </a:p>
              </c:txPr>
              <c:showVal val="1"/>
            </c:dLbl>
            <c:txPr>
              <a:bodyPr/>
              <a:lstStyle/>
              <a:p>
                <a:pPr>
                  <a:defRPr sz="1400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1895.9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Очікувані показники</c:v>
                </c:pt>
              </c:strCache>
            </c:strRef>
          </c:tx>
          <c:dLbls>
            <c:dLbl>
              <c:idx val="1"/>
              <c:layout>
                <c:manualLayout>
                  <c:x val="8.333333333333387E-3"/>
                  <c:y val="-0.3462962962962962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2100</a:t>
                    </a:r>
                    <a:r>
                      <a:rPr lang="uk-UA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2100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Прогнозні показники</c:v>
                </c:pt>
              </c:strCache>
            </c:strRef>
          </c:tx>
          <c:dLbls>
            <c:dLbl>
              <c:idx val="2"/>
              <c:layout>
                <c:manualLayout>
                  <c:x val="4.1666666666666683E-3"/>
                  <c:y val="-0.3888888888888892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2400</a:t>
                    </a:r>
                    <a:r>
                      <a:rPr lang="uk-UA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2400</c:v>
                </c:pt>
              </c:numCache>
            </c:numRef>
          </c:val>
        </c:ser>
        <c:dLbls>
          <c:showVal val="1"/>
        </c:dLbls>
        <c:shape val="cylinder"/>
        <c:axId val="90395776"/>
        <c:axId val="90397312"/>
        <c:axId val="0"/>
      </c:bar3DChart>
      <c:catAx>
        <c:axId val="903957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0397312"/>
        <c:crosses val="autoZero"/>
        <c:auto val="1"/>
        <c:lblAlgn val="ctr"/>
        <c:lblOffset val="100"/>
      </c:catAx>
      <c:valAx>
        <c:axId val="9039731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039577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uk-UA" sz="2400"/>
              <a:t>Обсяг роздрібного товарообігу, млн. грн.</a:t>
            </a:r>
          </a:p>
        </c:rich>
      </c:tx>
      <c:layout/>
    </c:title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показники</c:v>
                </c:pt>
              </c:strCache>
            </c:strRef>
          </c:tx>
          <c:dLbls>
            <c:dLbl>
              <c:idx val="0"/>
              <c:layout>
                <c:manualLayout>
                  <c:x val="6.9444444444444475E-3"/>
                  <c:y val="-0.33703703703703702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uk-UA"/>
                </a:p>
              </c:txPr>
              <c:showVal val="1"/>
            </c:dLbl>
            <c:txPr>
              <a:bodyPr/>
              <a:lstStyle/>
              <a:p>
                <a:pPr>
                  <a:defRPr sz="1800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Очікувані показники</c:v>
                </c:pt>
              </c:strCache>
            </c:strRef>
          </c:tx>
          <c:dLbls>
            <c:dLbl>
              <c:idx val="1"/>
              <c:layout>
                <c:manualLayout>
                  <c:x val="5.5555555555555558E-3"/>
                  <c:y val="-0.37222222222222234"/>
                </c:manualLayout>
              </c:layout>
              <c:tx>
                <c:rich>
                  <a:bodyPr/>
                  <a:lstStyle/>
                  <a:p>
                    <a:r>
                      <a:rPr lang="uk-UA" sz="1800" dirty="0" smtClean="0"/>
                      <a:t>596,4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uk-UA" sz="1800"/>
                      <a:t>5</a:t>
                    </a:r>
                    <a:r>
                      <a:rPr lang="uk-UA"/>
                      <a:t>65,6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596.4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Прогнозні показники</c:v>
                </c:pt>
              </c:strCache>
            </c:strRef>
          </c:tx>
          <c:dLbls>
            <c:dLbl>
              <c:idx val="2"/>
              <c:layout>
                <c:manualLayout>
                  <c:x val="8.3333333333333367E-3"/>
                  <c:y val="-0.40740740740740738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uk-UA"/>
                </a:p>
              </c:txPr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666.1</c:v>
                </c:pt>
              </c:numCache>
            </c:numRef>
          </c:val>
        </c:ser>
        <c:dLbls>
          <c:showVal val="1"/>
        </c:dLbls>
        <c:shape val="cylinder"/>
        <c:axId val="136738304"/>
        <c:axId val="136739840"/>
        <c:axId val="0"/>
      </c:bar3DChart>
      <c:catAx>
        <c:axId val="1367383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136739840"/>
        <c:crosses val="autoZero"/>
        <c:auto val="1"/>
        <c:lblAlgn val="ctr"/>
        <c:lblOffset val="100"/>
      </c:catAx>
      <c:valAx>
        <c:axId val="13673984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13673830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uk-UA" sz="2400"/>
              <a:t>Обсяг освоєних</a:t>
            </a:r>
            <a:r>
              <a:rPr lang="uk-UA" sz="2400" baseline="0"/>
              <a:t> (використаних) капітальних інвестицій</a:t>
            </a:r>
            <a:r>
              <a:rPr lang="uk-UA" sz="2400"/>
              <a:t>, млн. грн.</a:t>
            </a:r>
          </a:p>
        </c:rich>
      </c:tx>
      <c:layout/>
    </c:title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показники</c:v>
                </c:pt>
              </c:strCache>
            </c:strRef>
          </c:tx>
          <c:dLbls>
            <c:dLbl>
              <c:idx val="0"/>
              <c:layout>
                <c:manualLayout>
                  <c:x val="9.7222222222222224E-3"/>
                  <c:y val="-0.32777777777777783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107.8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Очікувані показники</c:v>
                </c:pt>
              </c:strCache>
            </c:strRef>
          </c:tx>
          <c:dLbls>
            <c:dLbl>
              <c:idx val="1"/>
              <c:layout>
                <c:manualLayout>
                  <c:x val="1.3888888888888894E-3"/>
                  <c:y val="-0.3537037037037038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118.7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Прогнозні показники</c:v>
                </c:pt>
              </c:strCache>
            </c:strRef>
          </c:tx>
          <c:dLbls>
            <c:dLbl>
              <c:idx val="2"/>
              <c:layout>
                <c:manualLayout>
                  <c:x val="1.1111111111111115E-2"/>
                  <c:y val="-0.3740740740740741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132</a:t>
                    </a:r>
                    <a:r>
                      <a:rPr lang="uk-UA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132</c:v>
                </c:pt>
              </c:numCache>
            </c:numRef>
          </c:val>
        </c:ser>
        <c:dLbls>
          <c:showVal val="1"/>
        </c:dLbls>
        <c:shape val="cylinder"/>
        <c:axId val="92997888"/>
        <c:axId val="93007872"/>
        <c:axId val="0"/>
      </c:bar3DChart>
      <c:catAx>
        <c:axId val="929978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3007872"/>
        <c:crosses val="autoZero"/>
        <c:auto val="1"/>
        <c:lblAlgn val="ctr"/>
        <c:lblOffset val="100"/>
      </c:catAx>
      <c:valAx>
        <c:axId val="930078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299788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uk-UA" sz="2400" dirty="0"/>
              <a:t>Обсяг прямих іноземних інвестицій, млн. дол. США</a:t>
            </a:r>
          </a:p>
        </c:rich>
      </c:tx>
      <c:layout/>
    </c:title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показники</c:v>
                </c:pt>
              </c:strCache>
            </c:strRef>
          </c:tx>
          <c:dLbls>
            <c:dLbl>
              <c:idx val="0"/>
              <c:layout>
                <c:manualLayout>
                  <c:x val="4.1666666666666675E-3"/>
                  <c:y val="-0.41851851851851851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0.19600000000000001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Очікувані показники</c:v>
                </c:pt>
              </c:strCache>
            </c:strRef>
          </c:tx>
          <c:dLbls>
            <c:dLbl>
              <c:idx val="1"/>
              <c:layout>
                <c:manualLayout>
                  <c:x val="1.3888888888888944E-2"/>
                  <c:y val="-0.41851851851851851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0.19600000000000001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Прогнозні показники</c:v>
                </c:pt>
              </c:strCache>
            </c:strRef>
          </c:tx>
          <c:dLbls>
            <c:dLbl>
              <c:idx val="2"/>
              <c:layout>
                <c:manualLayout>
                  <c:x val="1.5277777777777779E-2"/>
                  <c:y val="-0.4166666666666668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0.19700000000000001</c:v>
                </c:pt>
              </c:numCache>
            </c:numRef>
          </c:val>
        </c:ser>
        <c:dLbls>
          <c:showVal val="1"/>
        </c:dLbls>
        <c:shape val="cylinder"/>
        <c:axId val="116161536"/>
        <c:axId val="116175616"/>
        <c:axId val="0"/>
      </c:bar3DChart>
      <c:catAx>
        <c:axId val="1161615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116175616"/>
        <c:crosses val="autoZero"/>
        <c:auto val="1"/>
        <c:lblAlgn val="ctr"/>
        <c:lblOffset val="100"/>
      </c:catAx>
      <c:valAx>
        <c:axId val="1161756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11616153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uk-UA" sz="2400" dirty="0">
                <a:latin typeface="Arial" pitchFamily="34" charset="0"/>
                <a:cs typeface="Arial" pitchFamily="34" charset="0"/>
              </a:rPr>
              <a:t>Середньомісячна</a:t>
            </a:r>
            <a:r>
              <a:rPr lang="uk-UA" sz="2400" dirty="0"/>
              <a:t> заробітна плата, грн.</a:t>
            </a:r>
          </a:p>
        </c:rich>
      </c:tx>
      <c:layout/>
    </c:title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показники</c:v>
                </c:pt>
              </c:strCache>
            </c:strRef>
          </c:tx>
          <c:dLbls>
            <c:dLbl>
              <c:idx val="0"/>
              <c:layout>
                <c:manualLayout>
                  <c:x val="5.5555555555555558E-3"/>
                  <c:y val="-0.2481481481481482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uk-UA"/>
                </a:p>
              </c:txPr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Очікувані показники</c:v>
                </c:pt>
              </c:strCache>
            </c:strRef>
          </c:tx>
          <c:dLbls>
            <c:dLbl>
              <c:idx val="1"/>
              <c:layout>
                <c:manualLayout>
                  <c:x val="8.3333333333333853E-3"/>
                  <c:y val="-0.35370370370370374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5500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Прогнозні показники</c:v>
                </c:pt>
              </c:strCache>
            </c:strRef>
          </c:tx>
          <c:dLbls>
            <c:dLbl>
              <c:idx val="2"/>
              <c:layout>
                <c:manualLayout>
                  <c:x val="1.2500000000000001E-2"/>
                  <c:y val="-0.40555555555555556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6700</c:v>
                </c:pt>
              </c:numCache>
            </c:numRef>
          </c:val>
        </c:ser>
        <c:dLbls>
          <c:showVal val="1"/>
        </c:dLbls>
        <c:shape val="cylinder"/>
        <c:axId val="93173632"/>
        <c:axId val="93175168"/>
        <c:axId val="0"/>
      </c:bar3DChart>
      <c:catAx>
        <c:axId val="931736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3175168"/>
        <c:crosses val="autoZero"/>
        <c:auto val="1"/>
        <c:lblAlgn val="ctr"/>
        <c:lblOffset val="100"/>
      </c:catAx>
      <c:valAx>
        <c:axId val="931751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317363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 b="1"/>
          </a:pPr>
          <a:endParaRPr lang="uk-UA"/>
        </a:p>
      </c:txPr>
    </c:legend>
    <c:plotVisOnly val="1"/>
    <c:dispBlanksAs val="gap"/>
  </c:chart>
  <c:spPr>
    <a:ln>
      <a:noFill/>
    </a:ln>
  </c:sp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/>
            </a:pPr>
            <a:r>
              <a:rPr lang="uk-UA" sz="2400" dirty="0">
                <a:solidFill>
                  <a:schemeClr val="tx1"/>
                </a:solidFill>
              </a:rPr>
              <a:t>Фінансовий результат від звичайної діяльності до оподаткування, млн. грн.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показники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1.3227696922564158E-2"/>
                  <c:y val="-3.0864626152649705E-2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Очікувані показники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1"/>
              <c:layout>
                <c:manualLayout>
                  <c:x val="2.9394882050142578E-3"/>
                  <c:y val="-2.866000999888901E-2"/>
                </c:manualLayout>
              </c:layout>
              <c:tx>
                <c:rich>
                  <a:bodyPr/>
                  <a:lstStyle/>
                  <a:p>
                    <a:pPr>
                      <a:defRPr sz="1800" b="1"/>
                    </a:pPr>
                    <a:r>
                      <a:rPr lang="en-US" sz="1800" b="1" dirty="0" smtClean="0"/>
                      <a:t>46</a:t>
                    </a:r>
                    <a:r>
                      <a:rPr lang="uk-UA" sz="1800" b="1" dirty="0" smtClean="0"/>
                      <a:t>,0</a:t>
                    </a:r>
                  </a:p>
                </c:rich>
              </c:tx>
              <c:spPr/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46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Прогнозні показники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2"/>
              <c:layout>
                <c:manualLayout>
                  <c:x val="5.8789764100285165E-3"/>
                  <c:y val="-1.763692923008555E-2"/>
                </c:manualLayout>
              </c:layout>
              <c:tx>
                <c:rich>
                  <a:bodyPr/>
                  <a:lstStyle/>
                  <a:p>
                    <a:pPr>
                      <a:defRPr sz="1800" b="1"/>
                    </a:pPr>
                    <a:r>
                      <a:rPr lang="en-US" sz="1800" b="1" dirty="0" smtClean="0"/>
                      <a:t>50</a:t>
                    </a:r>
                    <a:r>
                      <a:rPr lang="uk-UA" sz="1800" b="1" dirty="0" smtClean="0"/>
                      <a:t>,0</a:t>
                    </a:r>
                    <a:endParaRPr lang="en-US" sz="1800" b="1" dirty="0"/>
                  </a:p>
                </c:rich>
              </c:tx>
              <c:spPr/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50</c:v>
                </c:pt>
              </c:numCache>
            </c:numRef>
          </c:val>
        </c:ser>
        <c:dLbls>
          <c:showVal val="1"/>
        </c:dLbls>
        <c:shape val="cylinder"/>
        <c:axId val="93239936"/>
        <c:axId val="93315456"/>
        <c:axId val="0"/>
      </c:bar3DChart>
      <c:catAx>
        <c:axId val="93239936"/>
        <c:scaling>
          <c:orientation val="minMax"/>
        </c:scaling>
        <c:delete val="1"/>
        <c:axPos val="b"/>
        <c:numFmt formatCode="General" sourceLinked="1"/>
        <c:tickLblPos val="none"/>
        <c:crossAx val="93315456"/>
        <c:crosses val="autoZero"/>
        <c:auto val="1"/>
        <c:lblAlgn val="ctr"/>
        <c:lblOffset val="100"/>
      </c:catAx>
      <c:valAx>
        <c:axId val="933154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93239936"/>
        <c:crosses val="autoZero"/>
        <c:crossBetween val="between"/>
      </c:valAx>
      <c:spPr>
        <a:ln>
          <a:noFill/>
        </a:ln>
      </c:spPr>
    </c:plotArea>
    <c:legend>
      <c:legendPos val="r"/>
      <c:layout/>
      <c:txPr>
        <a:bodyPr/>
        <a:lstStyle/>
        <a:p>
          <a:pPr>
            <a:defRPr sz="1800" b="1">
              <a:latin typeface="Arial" pitchFamily="34" charset="0"/>
              <a:cs typeface="Arial" pitchFamily="34" charset="0"/>
            </a:defRPr>
          </a:pPr>
          <a:endParaRPr lang="uk-UA"/>
        </a:p>
      </c:txPr>
    </c:legend>
    <c:plotVisOnly val="1"/>
  </c:chart>
  <c:spPr>
    <a:ln>
      <a:noFill/>
    </a:ln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1.2345679012345692E-2"/>
                  <c:y val="-1.122413064357788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48</a:t>
                    </a:r>
                    <a:r>
                      <a:rPr lang="uk-UA" dirty="0" smtClean="0"/>
                      <a:t>,0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uk-UA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2012</c:v>
                </c:pt>
              </c:strCache>
            </c:strRef>
          </c:tx>
          <c:dLbls>
            <c:dLbl>
              <c:idx val="0"/>
              <c:layout>
                <c:manualLayout>
                  <c:x val="1.6975308641975332E-2"/>
                  <c:y val="-5.612065321788976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uk-UA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47.8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1.3888888888888911E-2"/>
                  <c:y val="-2.806032660894488E-3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>
                  <a:defRPr b="1"/>
                </a:pPr>
                <a:endParaRPr lang="uk-UA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47.5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2.932098765432099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uk-UA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47.2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0"/>
              <c:layout>
                <c:manualLayout>
                  <c:x val="1.8518518518518538E-2"/>
                  <c:y val="2.806032660894488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uk-UA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46.9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FF33CC"/>
            </a:solidFill>
          </c:spPr>
          <c:dLbls>
            <c:dLbl>
              <c:idx val="0"/>
              <c:layout>
                <c:manualLayout>
                  <c:x val="1.6975308641975332E-2"/>
                  <c:y val="-5.612065321788976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uk-UA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46.4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2017 (очік.)</c:v>
                </c:pt>
              </c:strCache>
            </c:strRef>
          </c:tx>
          <c:dLbls>
            <c:dLbl>
              <c:idx val="0"/>
              <c:layout>
                <c:manualLayout>
                  <c:x val="2.3148148148148147E-2"/>
                  <c:y val="-2.806032660894488E-3"/>
                </c:manualLayout>
              </c:layout>
              <c:numFmt formatCode="#,##0.0" sourceLinked="0"/>
              <c:spPr/>
              <c:txPr>
                <a:bodyPr/>
                <a:lstStyle/>
                <a:p>
                  <a:pPr>
                    <a:defRPr b="1"/>
                  </a:pPr>
                  <a:endParaRPr lang="uk-UA"/>
                </a:p>
              </c:txPr>
              <c:showVal val="1"/>
            </c:dLbl>
            <c:txPr>
              <a:bodyPr/>
              <a:lstStyle/>
              <a:p>
                <a:pPr>
                  <a:defRPr b="1"/>
                </a:pPr>
                <a:endParaRPr lang="uk-UA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46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2018 (прогноз.)</c:v>
                </c:pt>
              </c:strCache>
            </c:strRef>
          </c:tx>
          <c:dLbls>
            <c:dLbl>
              <c:idx val="0"/>
              <c:layout>
                <c:manualLayout>
                  <c:x val="3.8580246913580245E-2"/>
                  <c:y val="0"/>
                </c:manualLayout>
              </c:layout>
              <c:showVal val="1"/>
            </c:dLbl>
            <c:delete val="1"/>
            <c:txPr>
              <a:bodyPr/>
              <a:lstStyle/>
              <a:p>
                <a:pPr>
                  <a:defRPr b="1"/>
                </a:pPr>
                <a:endParaRPr lang="uk-UA"/>
              </a:p>
            </c:txPr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45.7</c:v>
                </c:pt>
              </c:numCache>
            </c:numRef>
          </c:val>
        </c:ser>
        <c:shape val="cylinder"/>
        <c:axId val="99945472"/>
        <c:axId val="99959552"/>
        <c:axId val="0"/>
      </c:bar3DChart>
      <c:catAx>
        <c:axId val="99945472"/>
        <c:scaling>
          <c:orientation val="minMax"/>
        </c:scaling>
        <c:delete val="1"/>
        <c:axPos val="l"/>
        <c:tickLblPos val="none"/>
        <c:crossAx val="99959552"/>
        <c:crosses val="autoZero"/>
        <c:auto val="1"/>
        <c:lblAlgn val="ctr"/>
        <c:lblOffset val="100"/>
      </c:catAx>
      <c:valAx>
        <c:axId val="99959552"/>
        <c:scaling>
          <c:orientation val="minMax"/>
        </c:scaling>
        <c:axPos val="b"/>
        <c:majorGridlines/>
        <c:numFmt formatCode="General" sourceLinked="1"/>
        <c:tickLblPos val="nextTo"/>
        <c:crossAx val="99945472"/>
        <c:crosses val="autoZero"/>
        <c:crossBetween val="between"/>
      </c:valAx>
    </c:plotArea>
    <c:legend>
      <c:legendPos val="r"/>
      <c:layout/>
      <c:spPr>
        <a:effectLst>
          <a:outerShdw blurRad="50800" dist="38100" dir="16200000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b="1"/>
          </a:pPr>
          <a:endParaRPr lang="uk-UA"/>
        </a:p>
      </c:txPr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35AE2F-1582-47F7-A267-7D245EC7E910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56998CD-57FF-424D-B408-1C6A4DEC6623}">
      <dgm:prSet phldrT="[Текст]" custT="1"/>
      <dgm:spPr>
        <a:xfrm>
          <a:off x="0" y="0"/>
          <a:ext cx="5486400" cy="1118201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8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 ТОВ </a:t>
          </a:r>
          <a:r>
            <a:rPr lang="uk-UA" sz="18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“Лубним</a:t>
          </a:r>
          <a:r>
            <a:rPr lang="en-US" sz="18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’</a:t>
          </a:r>
          <a:r>
            <a:rPr lang="uk-UA" sz="18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ясо”</a:t>
          </a:r>
          <a:endParaRPr lang="uk-UA" sz="1800" b="1" dirty="0" smtClean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CFCD815C-ADB6-4552-BDC9-D952DD312098}" type="parTrans" cxnId="{D5ADD789-027D-4773-9984-DC5C250187A3}">
      <dgm:prSet/>
      <dgm:spPr/>
      <dgm:t>
        <a:bodyPr/>
        <a:lstStyle/>
        <a:p>
          <a:endParaRPr lang="uk-UA"/>
        </a:p>
      </dgm:t>
    </dgm:pt>
    <dgm:pt modelId="{FADD2AF7-5E20-4AD3-B925-3F032B86A11D}" type="sibTrans" cxnId="{D5ADD789-027D-4773-9984-DC5C250187A3}">
      <dgm:prSet/>
      <dgm:spPr/>
      <dgm:t>
        <a:bodyPr/>
        <a:lstStyle/>
        <a:p>
          <a:endParaRPr lang="uk-UA"/>
        </a:p>
      </dgm:t>
    </dgm:pt>
    <dgm:pt modelId="{3F7A1ADA-CB74-4624-AF7E-C0B1F71F2C39}">
      <dgm:prSet phldrT="[Текст]" custT="1"/>
      <dgm:spPr>
        <a:xfrm>
          <a:off x="0" y="1107829"/>
          <a:ext cx="5486400" cy="134901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8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ПП </a:t>
          </a:r>
          <a:r>
            <a:rPr lang="uk-UA" sz="18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“Лубнимаш”</a:t>
          </a:r>
          <a:endParaRPr lang="uk-UA" sz="1800" b="1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1DD101F4-B9B3-410B-9AA6-321382842E18}" type="parTrans" cxnId="{514E9224-D32B-4290-8B7A-1EA1FB697BCC}">
      <dgm:prSet/>
      <dgm:spPr/>
      <dgm:t>
        <a:bodyPr/>
        <a:lstStyle/>
        <a:p>
          <a:endParaRPr lang="uk-UA"/>
        </a:p>
      </dgm:t>
    </dgm:pt>
    <dgm:pt modelId="{BB2333C4-A9C6-4646-9FF9-DE0A620BE9D8}" type="sibTrans" cxnId="{514E9224-D32B-4290-8B7A-1EA1FB697BCC}">
      <dgm:prSet/>
      <dgm:spPr/>
      <dgm:t>
        <a:bodyPr/>
        <a:lstStyle/>
        <a:p>
          <a:endParaRPr lang="uk-UA"/>
        </a:p>
      </dgm:t>
    </dgm:pt>
    <dgm:pt modelId="{C691DD3C-9B55-42BC-A9C0-286330C93859}">
      <dgm:prSet phldrT="[Текст]" custT="1"/>
      <dgm:spPr>
        <a:xfrm>
          <a:off x="0" y="1107829"/>
          <a:ext cx="5486400" cy="134901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Збільшення обсягів виробництва та реалізації металевих </a:t>
          </a:r>
          <a:r>
            <a:rPr lang="uk-UA" sz="1400" dirty="0" err="1" smtClean="0">
              <a:latin typeface="Times New Roman" pitchFamily="18" charset="0"/>
              <a:cs typeface="Times New Roman" pitchFamily="18" charset="0"/>
            </a:rPr>
            <a:t>силосів</a:t>
          </a:r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 вентильованих уніфікованих типу МСВУ (як з плоским, так і з конусним дном).</a:t>
          </a:r>
          <a:endParaRPr lang="uk-UA" sz="1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F0E62BCA-CE25-4B72-9372-8EAF74895C0E}" type="parTrans" cxnId="{3C251F80-0E52-4653-BCE9-09CF90E61064}">
      <dgm:prSet/>
      <dgm:spPr/>
      <dgm:t>
        <a:bodyPr/>
        <a:lstStyle/>
        <a:p>
          <a:endParaRPr lang="uk-UA"/>
        </a:p>
      </dgm:t>
    </dgm:pt>
    <dgm:pt modelId="{E792838D-DB70-4BA6-A773-174A4DDB9641}" type="sibTrans" cxnId="{3C251F80-0E52-4653-BCE9-09CF90E61064}">
      <dgm:prSet/>
      <dgm:spPr/>
      <dgm:t>
        <a:bodyPr/>
        <a:lstStyle/>
        <a:p>
          <a:endParaRPr lang="uk-UA"/>
        </a:p>
      </dgm:t>
    </dgm:pt>
    <dgm:pt modelId="{4F5716C9-2062-4B5F-8239-AD75D9F3ED7B}">
      <dgm:prSet phldrT="[Текст]" custT="1"/>
      <dgm:spPr>
        <a:xfrm>
          <a:off x="0" y="2463592"/>
          <a:ext cx="5486400" cy="1609273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8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ТОВ </a:t>
          </a:r>
          <a:r>
            <a:rPr lang="uk-UA" sz="18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“Завод</a:t>
          </a:r>
          <a:r>
            <a:rPr lang="uk-UA" sz="18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сільгоспмашин “ВІМ”</a:t>
          </a:r>
          <a:endParaRPr lang="uk-UA" sz="1800" b="1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AF0C954-6C0A-4AE0-AECA-A7FB8AD62442}" type="parTrans" cxnId="{975A14BE-FA29-44DC-B09C-55A905553785}">
      <dgm:prSet/>
      <dgm:spPr/>
      <dgm:t>
        <a:bodyPr/>
        <a:lstStyle/>
        <a:p>
          <a:endParaRPr lang="uk-UA"/>
        </a:p>
      </dgm:t>
    </dgm:pt>
    <dgm:pt modelId="{EDEC8D2F-F92D-401D-8181-B323A453966F}" type="sibTrans" cxnId="{975A14BE-FA29-44DC-B09C-55A905553785}">
      <dgm:prSet/>
      <dgm:spPr/>
      <dgm:t>
        <a:bodyPr/>
        <a:lstStyle/>
        <a:p>
          <a:endParaRPr lang="uk-UA"/>
        </a:p>
      </dgm:t>
    </dgm:pt>
    <dgm:pt modelId="{762F5545-CD68-4E5D-8595-9C70829999F1}">
      <dgm:prSet phldrT="[Текст]" custT="1"/>
      <dgm:spPr>
        <a:xfrm>
          <a:off x="0" y="2463592"/>
          <a:ext cx="5486400" cy="1609273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Організація виробництва зерноочисних машин, навантажувачів та іншого сільськогосподарського обладнання.</a:t>
          </a:r>
          <a:endParaRPr lang="uk-UA" sz="1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3BFBC5D3-C153-49A7-8E8F-66C5227B34E0}" type="parTrans" cxnId="{80AED18E-8E6B-41E1-BA45-69A783FFF881}">
      <dgm:prSet/>
      <dgm:spPr/>
      <dgm:t>
        <a:bodyPr/>
        <a:lstStyle/>
        <a:p>
          <a:endParaRPr lang="uk-UA"/>
        </a:p>
      </dgm:t>
    </dgm:pt>
    <dgm:pt modelId="{AC7BECC9-258C-4D77-87DE-11C62079BF8B}" type="sibTrans" cxnId="{80AED18E-8E6B-41E1-BA45-69A783FFF881}">
      <dgm:prSet/>
      <dgm:spPr/>
      <dgm:t>
        <a:bodyPr/>
        <a:lstStyle/>
        <a:p>
          <a:endParaRPr lang="uk-UA"/>
        </a:p>
      </dgm:t>
    </dgm:pt>
    <dgm:pt modelId="{648FCADE-216B-484E-B0F1-637986284364}">
      <dgm:prSet custT="1"/>
      <dgm:spPr>
        <a:xfrm>
          <a:off x="0" y="4103874"/>
          <a:ext cx="5486400" cy="1547571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8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ПАТ </a:t>
          </a:r>
          <a:r>
            <a:rPr lang="uk-UA" sz="18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“Спецлісмаш”</a:t>
          </a:r>
          <a:endParaRPr lang="uk-UA" sz="1800" b="1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DCC1770F-1125-43E0-8BCA-4BB79657851E}" type="parTrans" cxnId="{DCA69E8C-F32D-45EB-87F4-3C49C4476A60}">
      <dgm:prSet/>
      <dgm:spPr/>
      <dgm:t>
        <a:bodyPr/>
        <a:lstStyle/>
        <a:p>
          <a:endParaRPr lang="uk-UA"/>
        </a:p>
      </dgm:t>
    </dgm:pt>
    <dgm:pt modelId="{FDE7BB53-4DD8-4D48-A790-0A438E380792}" type="sibTrans" cxnId="{DCA69E8C-F32D-45EB-87F4-3C49C4476A60}">
      <dgm:prSet/>
      <dgm:spPr/>
      <dgm:t>
        <a:bodyPr/>
        <a:lstStyle/>
        <a:p>
          <a:endParaRPr lang="uk-UA"/>
        </a:p>
      </dgm:t>
    </dgm:pt>
    <dgm:pt modelId="{9BBA82A0-77FB-4F13-B33A-273F1D2048EE}">
      <dgm:prSet custT="1"/>
      <dgm:spPr>
        <a:xfrm>
          <a:off x="0" y="4103874"/>
          <a:ext cx="5486400" cy="1547571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Виробництво продукції для лісівництва, садівництва та фермерства (виробництво </a:t>
          </a:r>
          <a:r>
            <a:rPr lang="uk-UA" sz="1400" dirty="0" err="1" smtClean="0">
              <a:latin typeface="Times New Roman" pitchFamily="18" charset="0"/>
              <a:cs typeface="Times New Roman" pitchFamily="18" charset="0"/>
            </a:rPr>
            <a:t>викопувальних</a:t>
          </a:r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 плугів та скоб для викопування саджанців).</a:t>
          </a:r>
          <a:endParaRPr lang="uk-UA" sz="1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E7ADC3E3-648E-4C91-9235-7D361F78FA1C}" type="parTrans" cxnId="{60778504-4221-479E-A634-CDC77A34D1D7}">
      <dgm:prSet/>
      <dgm:spPr/>
      <dgm:t>
        <a:bodyPr/>
        <a:lstStyle/>
        <a:p>
          <a:endParaRPr lang="uk-UA"/>
        </a:p>
      </dgm:t>
    </dgm:pt>
    <dgm:pt modelId="{AC0430D6-66A3-4461-A142-1DCE60C6D649}" type="sibTrans" cxnId="{60778504-4221-479E-A634-CDC77A34D1D7}">
      <dgm:prSet/>
      <dgm:spPr/>
      <dgm:t>
        <a:bodyPr/>
        <a:lstStyle/>
        <a:p>
          <a:endParaRPr lang="uk-UA"/>
        </a:p>
      </dgm:t>
    </dgm:pt>
    <dgm:pt modelId="{F1D8F10E-0B7C-4E38-AEF7-35DF61ACCD79}">
      <dgm:prSet phldrT="[Текст]" custT="1"/>
      <dgm:spPr>
        <a:xfrm>
          <a:off x="0" y="0"/>
          <a:ext cx="5486400" cy="1118201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marL="0" indent="0"/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Введення в експлуатацію складських приміщень та холодильних камер.</a:t>
          </a:r>
          <a:endParaRPr lang="uk-UA" sz="1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2F5AEB40-1E4E-4946-8F74-393AA0C5D223}" type="sibTrans" cxnId="{5C73D4A8-CF5D-49FF-8D67-99089D92B26A}">
      <dgm:prSet/>
      <dgm:spPr/>
      <dgm:t>
        <a:bodyPr/>
        <a:lstStyle/>
        <a:p>
          <a:endParaRPr lang="uk-UA"/>
        </a:p>
      </dgm:t>
    </dgm:pt>
    <dgm:pt modelId="{4B70D157-D10D-4F32-B68A-525FF50B8E3E}" type="parTrans" cxnId="{5C73D4A8-CF5D-49FF-8D67-99089D92B26A}">
      <dgm:prSet/>
      <dgm:spPr/>
      <dgm:t>
        <a:bodyPr/>
        <a:lstStyle/>
        <a:p>
          <a:endParaRPr lang="uk-UA"/>
        </a:p>
      </dgm:t>
    </dgm:pt>
    <dgm:pt modelId="{F27220D0-E8CB-41F2-8C76-DD6BAE00AC29}">
      <dgm:prSet phldrT="[Текст]" custT="1"/>
      <dgm:spPr>
        <a:xfrm>
          <a:off x="0" y="0"/>
          <a:ext cx="5486400" cy="1118201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marL="0" indent="0"/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 Здійснення реконструкції забійного цеху.</a:t>
          </a:r>
          <a:endParaRPr lang="uk-UA" sz="1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B9B4247F-2EDD-4B8E-9D66-F6F86FFCF234}" type="parTrans" cxnId="{7CCCB9CA-AB70-4090-9907-847FA6EF27A4}">
      <dgm:prSet/>
      <dgm:spPr/>
      <dgm:t>
        <a:bodyPr/>
        <a:lstStyle/>
        <a:p>
          <a:endParaRPr lang="uk-UA"/>
        </a:p>
      </dgm:t>
    </dgm:pt>
    <dgm:pt modelId="{CD011183-E443-486F-8693-6905282B283C}" type="sibTrans" cxnId="{7CCCB9CA-AB70-4090-9907-847FA6EF27A4}">
      <dgm:prSet/>
      <dgm:spPr/>
      <dgm:t>
        <a:bodyPr/>
        <a:lstStyle/>
        <a:p>
          <a:endParaRPr lang="uk-UA"/>
        </a:p>
      </dgm:t>
    </dgm:pt>
    <dgm:pt modelId="{60968874-5036-4585-B1CC-96A806BB591F}">
      <dgm:prSet phldrT="[Текст]" custT="1"/>
      <dgm:spPr>
        <a:xfrm>
          <a:off x="0" y="0"/>
          <a:ext cx="5486400" cy="1118201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marL="0" indent="0"/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Будівництво додаткової лінії по забою великої рогатої худоби.</a:t>
          </a:r>
          <a:endParaRPr lang="uk-UA" sz="1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3CB50CFB-8552-46B0-9AA9-DF983653C667}" type="parTrans" cxnId="{80B89171-DC4F-4034-8580-011F5CBF5C99}">
      <dgm:prSet/>
      <dgm:spPr/>
      <dgm:t>
        <a:bodyPr/>
        <a:lstStyle/>
        <a:p>
          <a:endParaRPr lang="uk-UA"/>
        </a:p>
      </dgm:t>
    </dgm:pt>
    <dgm:pt modelId="{E747DABD-238D-4F01-954C-1A762202ACFE}" type="sibTrans" cxnId="{80B89171-DC4F-4034-8580-011F5CBF5C99}">
      <dgm:prSet/>
      <dgm:spPr/>
      <dgm:t>
        <a:bodyPr/>
        <a:lstStyle/>
        <a:p>
          <a:endParaRPr lang="uk-UA"/>
        </a:p>
      </dgm:t>
    </dgm:pt>
    <dgm:pt modelId="{45607D56-BCAA-4EEB-9B10-06DE04C340F6}">
      <dgm:prSet phldrT="[Текст]" custT="1"/>
      <dgm:spPr>
        <a:xfrm>
          <a:off x="0" y="0"/>
          <a:ext cx="5486400" cy="1118201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marL="0" indent="0"/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Виробництво нових видів ковбасних виробів (ковбаса </a:t>
          </a:r>
          <a:r>
            <a:rPr lang="uk-UA" sz="14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“Московська”</a:t>
          </a:r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uk-UA" sz="14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“Сервілат”</a:t>
          </a:r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uk-UA" sz="14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“Лікарська</a:t>
          </a:r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uk-UA" sz="14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варена”</a:t>
          </a:r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uk-UA" sz="14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“Дрогобицька”</a:t>
          </a:r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uk-UA" sz="14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“Пікнік”</a:t>
          </a:r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сарделька </a:t>
          </a:r>
          <a:r>
            <a:rPr lang="uk-UA" sz="14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“Ніжна”</a:t>
          </a:r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).</a:t>
          </a:r>
          <a:endParaRPr lang="uk-UA" sz="1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12FE6DBA-E42C-4EF5-806C-6CB561B1B03C}" type="parTrans" cxnId="{03CC2CD8-527D-4E86-8032-68EB06F93591}">
      <dgm:prSet/>
      <dgm:spPr/>
      <dgm:t>
        <a:bodyPr/>
        <a:lstStyle/>
        <a:p>
          <a:endParaRPr lang="uk-UA"/>
        </a:p>
      </dgm:t>
    </dgm:pt>
    <dgm:pt modelId="{DBB1A2D0-D4AC-4D57-B461-179EDC14B1D1}" type="sibTrans" cxnId="{03CC2CD8-527D-4E86-8032-68EB06F93591}">
      <dgm:prSet/>
      <dgm:spPr/>
      <dgm:t>
        <a:bodyPr/>
        <a:lstStyle/>
        <a:p>
          <a:endParaRPr lang="uk-UA"/>
        </a:p>
      </dgm:t>
    </dgm:pt>
    <dgm:pt modelId="{8B6B5B47-CEED-44B6-9704-441C9CAB1285}">
      <dgm:prSet phldrT="[Текст]" custT="1"/>
      <dgm:spPr>
        <a:xfrm>
          <a:off x="0" y="1107829"/>
          <a:ext cx="5486400" cy="134901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4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В</a:t>
          </a:r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ключення продукції підприємства до щорічного переліку вітчизняної техніки та обладнання для агропромислового  комплексу, вартість яких частково компенсується за рахунок коштів державного бюджету.</a:t>
          </a:r>
          <a:endParaRPr lang="uk-UA" sz="1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E0D94D02-3B2B-43CE-8C3D-DCB182B1B2CF}" type="parTrans" cxnId="{37A35848-49A8-4DAD-B575-F51D83590598}">
      <dgm:prSet/>
      <dgm:spPr/>
      <dgm:t>
        <a:bodyPr/>
        <a:lstStyle/>
        <a:p>
          <a:endParaRPr lang="uk-UA"/>
        </a:p>
      </dgm:t>
    </dgm:pt>
    <dgm:pt modelId="{4C87EBC6-BEC3-46FB-9D21-6C9898C4E9B2}" type="sibTrans" cxnId="{37A35848-49A8-4DAD-B575-F51D83590598}">
      <dgm:prSet/>
      <dgm:spPr/>
      <dgm:t>
        <a:bodyPr/>
        <a:lstStyle/>
        <a:p>
          <a:endParaRPr lang="uk-UA"/>
        </a:p>
      </dgm:t>
    </dgm:pt>
    <dgm:pt modelId="{154DC397-08E9-4596-97F6-3BB662F18DF5}">
      <dgm:prSet phldrT="[Текст]" custT="1"/>
      <dgm:spPr>
        <a:xfrm>
          <a:off x="0" y="2463592"/>
          <a:ext cx="5486400" cy="1609273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8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Лубенське УВП УТОГ</a:t>
          </a:r>
          <a:endParaRPr lang="uk-UA" sz="1800" b="1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47D97AE-EE50-4D09-868F-AC00D5A74376}" type="parTrans" cxnId="{A55762A6-430B-48FE-89D3-FBB2BDD09258}">
      <dgm:prSet/>
      <dgm:spPr/>
      <dgm:t>
        <a:bodyPr/>
        <a:lstStyle/>
        <a:p>
          <a:endParaRPr lang="uk-UA"/>
        </a:p>
      </dgm:t>
    </dgm:pt>
    <dgm:pt modelId="{0BB2EBC0-BEC7-4773-97E1-B78BB9B3AFFB}" type="sibTrans" cxnId="{A55762A6-430B-48FE-89D3-FBB2BDD09258}">
      <dgm:prSet/>
      <dgm:spPr/>
      <dgm:t>
        <a:bodyPr/>
        <a:lstStyle/>
        <a:p>
          <a:endParaRPr lang="uk-UA"/>
        </a:p>
      </dgm:t>
    </dgm:pt>
    <dgm:pt modelId="{DE48002A-C1A7-4ACB-8CAD-B330628B78E9}">
      <dgm:prSet phldrT="[Текст]" custT="1"/>
      <dgm:spPr>
        <a:xfrm>
          <a:off x="0" y="2463592"/>
          <a:ext cx="5486400" cy="1609273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Впровадження нових виробів та моделей одягу (костюм утеплений чоловічий, куртка утеплена чоловіча, </a:t>
          </a:r>
          <a:r>
            <a:rPr lang="uk-UA" sz="1400" dirty="0" err="1" smtClean="0">
              <a:latin typeface="Times New Roman" pitchFamily="18" charset="0"/>
              <a:cs typeface="Times New Roman" pitchFamily="18" charset="0"/>
            </a:rPr>
            <a:t>напівкомбінезон</a:t>
          </a:r>
          <a:r>
            <a:rPr lang="uk-UA" sz="1400" dirty="0" smtClean="0">
              <a:latin typeface="Times New Roman" pitchFamily="18" charset="0"/>
              <a:cs typeface="Times New Roman" pitchFamily="18" charset="0"/>
            </a:rPr>
            <a:t> чоловічий, куртка вітрозахисна, халат жіночий побутовий, теніска чоловіча).</a:t>
          </a:r>
          <a:endParaRPr lang="uk-UA" sz="1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2F5E7A22-9084-40C0-B6D0-D53C326B0C11}" type="parTrans" cxnId="{C5BDFB8C-CE33-42BD-90D6-75DFD3801ACE}">
      <dgm:prSet/>
      <dgm:spPr/>
      <dgm:t>
        <a:bodyPr/>
        <a:lstStyle/>
        <a:p>
          <a:endParaRPr lang="uk-UA"/>
        </a:p>
      </dgm:t>
    </dgm:pt>
    <dgm:pt modelId="{59EE2FFD-21BC-493D-BB9C-9A80B0DDD6DE}" type="sibTrans" cxnId="{C5BDFB8C-CE33-42BD-90D6-75DFD3801ACE}">
      <dgm:prSet/>
      <dgm:spPr/>
      <dgm:t>
        <a:bodyPr/>
        <a:lstStyle/>
        <a:p>
          <a:endParaRPr lang="uk-UA"/>
        </a:p>
      </dgm:t>
    </dgm:pt>
    <dgm:pt modelId="{B26A5C0F-EA9D-4FD7-BABF-96F2F1BA4348}" type="pres">
      <dgm:prSet presAssocID="{0335AE2F-1582-47F7-A267-7D245EC7E91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C21B85-8D67-4015-94A4-245BCEAE41A2}" type="pres">
      <dgm:prSet presAssocID="{656998CD-57FF-424D-B408-1C6A4DEC6623}" presName="comp" presStyleCnt="0"/>
      <dgm:spPr/>
    </dgm:pt>
    <dgm:pt modelId="{1092CF4F-2EEE-45AA-9BE9-1CFCBA3EFEB8}" type="pres">
      <dgm:prSet presAssocID="{656998CD-57FF-424D-B408-1C6A4DEC6623}" presName="box" presStyleLbl="node1" presStyleIdx="0" presStyleCnt="5" custScaleY="120671" custLinFactNeighborY="1988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F88E26C2-C90C-47FC-8CEB-54A23DEAD044}" type="pres">
      <dgm:prSet presAssocID="{656998CD-57FF-424D-B408-1C6A4DEC6623}" presName="img" presStyleLbl="fgImgPlace1" presStyleIdx="0" presStyleCnt="5" custScaleX="48661" custScaleY="77288" custLinFactNeighborX="-809" custLinFactNeighborY="27508"/>
      <dgm:spPr>
        <a:xfrm>
          <a:off x="82644" y="228523"/>
          <a:ext cx="1097280" cy="6611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4D58B942-B392-4409-99E1-84880A000AE3}" type="pres">
      <dgm:prSet presAssocID="{656998CD-57FF-424D-B408-1C6A4DEC6623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2D8BD03-6846-40AC-82A1-10C415D45F57}" type="pres">
      <dgm:prSet presAssocID="{FADD2AF7-5E20-4AD3-B925-3F032B86A11D}" presName="spacer" presStyleCnt="0"/>
      <dgm:spPr/>
    </dgm:pt>
    <dgm:pt modelId="{FFEDB907-1DB6-48F8-A90A-35FFD763F35B}" type="pres">
      <dgm:prSet presAssocID="{3F7A1ADA-CB74-4624-AF7E-C0B1F71F2C39}" presName="comp" presStyleCnt="0"/>
      <dgm:spPr/>
    </dgm:pt>
    <dgm:pt modelId="{584F2C4B-0CBD-4ABE-894C-A3672F151CC2}" type="pres">
      <dgm:prSet presAssocID="{3F7A1ADA-CB74-4624-AF7E-C0B1F71F2C39}" presName="box" presStyleLbl="node1" presStyleIdx="1" presStyleCnt="5" custScaleY="123040" custLinFactNeighborY="1334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1B726EB3-1735-48C1-9F36-A1589104BC22}" type="pres">
      <dgm:prSet presAssocID="{3F7A1ADA-CB74-4624-AF7E-C0B1F71F2C39}" presName="img" presStyleLbl="fgImgPlace1" presStyleIdx="1" presStyleCnt="5" custScaleX="53181" custScaleY="84728" custLinFactNeighborX="-3069" custLinFactNeighborY="19220"/>
      <dgm:spPr>
        <a:xfrm>
          <a:off x="92168" y="1464483"/>
          <a:ext cx="1097280" cy="6611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DDF09346-7874-401D-AC35-CC2EDF545A0D}" type="pres">
      <dgm:prSet presAssocID="{3F7A1ADA-CB74-4624-AF7E-C0B1F71F2C39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367DCF7-00D7-4214-866A-91F2B9885719}" type="pres">
      <dgm:prSet presAssocID="{BB2333C4-A9C6-4646-9FF9-DE0A620BE9D8}" presName="spacer" presStyleCnt="0"/>
      <dgm:spPr/>
    </dgm:pt>
    <dgm:pt modelId="{81DE0D4A-2BB4-477B-84CB-EDBE5817AD64}" type="pres">
      <dgm:prSet presAssocID="{4F5716C9-2062-4B5F-8239-AD75D9F3ED7B}" presName="comp" presStyleCnt="0"/>
      <dgm:spPr/>
    </dgm:pt>
    <dgm:pt modelId="{385F103B-05AE-4E5E-B098-F30FA3D7DD05}" type="pres">
      <dgm:prSet presAssocID="{4F5716C9-2062-4B5F-8239-AD75D9F3ED7B}" presName="box" presStyleLbl="node1" presStyleIdx="2" presStyleCnt="5" custScaleY="70646" custLinFactNeighborY="895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680AE9DA-23D3-4F6D-A000-E0AD3F9149DF}" type="pres">
      <dgm:prSet presAssocID="{4F5716C9-2062-4B5F-8239-AD75D9F3ED7B}" presName="img" presStyleLbl="fgImgPlace1" presStyleIdx="2" presStyleCnt="5" custScaleX="44852" custScaleY="73619" custLinFactNeighborX="-2842" custLinFactNeighborY="12467"/>
      <dgm:spPr>
        <a:xfrm>
          <a:off x="101693" y="2952670"/>
          <a:ext cx="1097280" cy="6611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90EDE2DE-ABDC-4EF1-8B77-47D395FF1757}" type="pres">
      <dgm:prSet presAssocID="{4F5716C9-2062-4B5F-8239-AD75D9F3ED7B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F7AF66D-DD3C-4F00-9D85-A3494BAA6558}" type="pres">
      <dgm:prSet presAssocID="{EDEC8D2F-F92D-401D-8181-B323A453966F}" presName="spacer" presStyleCnt="0"/>
      <dgm:spPr/>
    </dgm:pt>
    <dgm:pt modelId="{603A3353-E489-4E9F-B5E0-DA6F3E4CC506}" type="pres">
      <dgm:prSet presAssocID="{648FCADE-216B-484E-B0F1-637986284364}" presName="comp" presStyleCnt="0"/>
      <dgm:spPr/>
    </dgm:pt>
    <dgm:pt modelId="{BD4D8553-498C-437A-8AB5-E7F9DB56E31E}" type="pres">
      <dgm:prSet presAssocID="{648FCADE-216B-484E-B0F1-637986284364}" presName="box" presStyleLbl="node1" presStyleIdx="3" presStyleCnt="5" custScaleY="80052" custLinFactNeighborY="-864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8CB3F201-E498-44AC-BC65-D69D69CA9071}" type="pres">
      <dgm:prSet presAssocID="{648FCADE-216B-484E-B0F1-637986284364}" presName="img" presStyleLbl="fgImgPlace1" presStyleIdx="3" presStyleCnt="5" custScaleX="44242" custScaleY="77423" custLinFactNeighborX="-1607"/>
      <dgm:spPr>
        <a:xfrm>
          <a:off x="63595" y="4519978"/>
          <a:ext cx="1097280" cy="6611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84AB593B-2FD7-4A88-AF30-D75C0F69203C}" type="pres">
      <dgm:prSet presAssocID="{648FCADE-216B-484E-B0F1-637986284364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848342A-E245-4769-BEC1-C9605AD46276}" type="pres">
      <dgm:prSet presAssocID="{FDE7BB53-4DD8-4D48-A790-0A438E380792}" presName="spacer" presStyleCnt="0"/>
      <dgm:spPr/>
    </dgm:pt>
    <dgm:pt modelId="{FC135770-E37C-46EC-ADC0-8397EAD527CC}" type="pres">
      <dgm:prSet presAssocID="{154DC397-08E9-4596-97F6-3BB662F18DF5}" presName="comp" presStyleCnt="0"/>
      <dgm:spPr/>
    </dgm:pt>
    <dgm:pt modelId="{186F080C-740B-4D2C-A9D1-8186901A9623}" type="pres">
      <dgm:prSet presAssocID="{154DC397-08E9-4596-97F6-3BB662F18DF5}" presName="box" presStyleLbl="node1" presStyleIdx="4" presStyleCnt="5" custScaleY="88599" custLinFactNeighborY="-8527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CA68FAF5-35A9-4A49-B8D6-BDCA2AE157B2}" type="pres">
      <dgm:prSet presAssocID="{154DC397-08E9-4596-97F6-3BB662F18DF5}" presName="img" presStyleLbl="fgImgPlace1" presStyleIdx="4" presStyleCnt="5" custScaleX="47970" custScaleY="85853" custLinFactNeighborX="257" custLinFactNeighborY="-1226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4FDEEB67-56F4-4843-951A-16AE35CED6EA}" type="pres">
      <dgm:prSet presAssocID="{154DC397-08E9-4596-97F6-3BB662F18DF5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38F500BD-7F7B-4222-8DB5-D7D2D9F69AC2}" type="presOf" srcId="{60968874-5036-4585-B1CC-96A806BB591F}" destId="{1092CF4F-2EEE-45AA-9BE9-1CFCBA3EFEB8}" srcOrd="0" destOrd="3" presId="urn:microsoft.com/office/officeart/2005/8/layout/vList4#1"/>
    <dgm:cxn modelId="{824AFBD1-F429-4FC0-82BA-1870960F731B}" type="presOf" srcId="{9BBA82A0-77FB-4F13-B33A-273F1D2048EE}" destId="{84AB593B-2FD7-4A88-AF30-D75C0F69203C}" srcOrd="1" destOrd="1" presId="urn:microsoft.com/office/officeart/2005/8/layout/vList4#1"/>
    <dgm:cxn modelId="{33D67330-89E3-4EF7-BD75-144912325E52}" type="presOf" srcId="{762F5545-CD68-4E5D-8595-9C70829999F1}" destId="{90EDE2DE-ABDC-4EF1-8B77-47D395FF1757}" srcOrd="1" destOrd="1" presId="urn:microsoft.com/office/officeart/2005/8/layout/vList4#1"/>
    <dgm:cxn modelId="{A1B23F5C-82C4-4BE2-ACAE-1FF51D3A5B2E}" type="presOf" srcId="{60968874-5036-4585-B1CC-96A806BB591F}" destId="{4D58B942-B392-4409-99E1-84880A000AE3}" srcOrd="1" destOrd="3" presId="urn:microsoft.com/office/officeart/2005/8/layout/vList4#1"/>
    <dgm:cxn modelId="{37A35848-49A8-4DAD-B575-F51D83590598}" srcId="{3F7A1ADA-CB74-4624-AF7E-C0B1F71F2C39}" destId="{8B6B5B47-CEED-44B6-9704-441C9CAB1285}" srcOrd="1" destOrd="0" parTransId="{E0D94D02-3B2B-43CE-8C3D-DCB182B1B2CF}" sibTransId="{4C87EBC6-BEC3-46FB-9D21-6C9898C4E9B2}"/>
    <dgm:cxn modelId="{71424011-08B6-4DE4-9BD6-C1B48E472463}" type="presOf" srcId="{DE48002A-C1A7-4ACB-8CAD-B330628B78E9}" destId="{4FDEEB67-56F4-4843-951A-16AE35CED6EA}" srcOrd="1" destOrd="1" presId="urn:microsoft.com/office/officeart/2005/8/layout/vList4#1"/>
    <dgm:cxn modelId="{B6784CDF-4FC8-4B70-9E08-7559EA177490}" type="presOf" srcId="{154DC397-08E9-4596-97F6-3BB662F18DF5}" destId="{4FDEEB67-56F4-4843-951A-16AE35CED6EA}" srcOrd="1" destOrd="0" presId="urn:microsoft.com/office/officeart/2005/8/layout/vList4#1"/>
    <dgm:cxn modelId="{C90EA15A-FB5C-408C-A7E8-FC0FBDE1D114}" type="presOf" srcId="{762F5545-CD68-4E5D-8595-9C70829999F1}" destId="{385F103B-05AE-4E5E-B098-F30FA3D7DD05}" srcOrd="0" destOrd="1" presId="urn:microsoft.com/office/officeart/2005/8/layout/vList4#1"/>
    <dgm:cxn modelId="{D5ADD789-027D-4773-9984-DC5C250187A3}" srcId="{0335AE2F-1582-47F7-A267-7D245EC7E910}" destId="{656998CD-57FF-424D-B408-1C6A4DEC6623}" srcOrd="0" destOrd="0" parTransId="{CFCD815C-ADB6-4552-BDC9-D952DD312098}" sibTransId="{FADD2AF7-5E20-4AD3-B925-3F032B86A11D}"/>
    <dgm:cxn modelId="{071428C3-3B04-4F2C-918D-BD3704EE803F}" type="presOf" srcId="{F1D8F10E-0B7C-4E38-AEF7-35DF61ACCD79}" destId="{1092CF4F-2EEE-45AA-9BE9-1CFCBA3EFEB8}" srcOrd="0" destOrd="1" presId="urn:microsoft.com/office/officeart/2005/8/layout/vList4#1"/>
    <dgm:cxn modelId="{8742C15C-E2DD-41A9-881C-13055F946E8D}" type="presOf" srcId="{154DC397-08E9-4596-97F6-3BB662F18DF5}" destId="{186F080C-740B-4D2C-A9D1-8186901A9623}" srcOrd="0" destOrd="0" presId="urn:microsoft.com/office/officeart/2005/8/layout/vList4#1"/>
    <dgm:cxn modelId="{7CCCB9CA-AB70-4090-9907-847FA6EF27A4}" srcId="{656998CD-57FF-424D-B408-1C6A4DEC6623}" destId="{F27220D0-E8CB-41F2-8C76-DD6BAE00AC29}" srcOrd="1" destOrd="0" parTransId="{B9B4247F-2EDD-4B8E-9D66-F6F86FFCF234}" sibTransId="{CD011183-E443-486F-8693-6905282B283C}"/>
    <dgm:cxn modelId="{2013C716-FC74-4FFE-938C-30B0429D6FDB}" type="presOf" srcId="{648FCADE-216B-484E-B0F1-637986284364}" destId="{84AB593B-2FD7-4A88-AF30-D75C0F69203C}" srcOrd="1" destOrd="0" presId="urn:microsoft.com/office/officeart/2005/8/layout/vList4#1"/>
    <dgm:cxn modelId="{5C73D4A8-CF5D-49FF-8D67-99089D92B26A}" srcId="{656998CD-57FF-424D-B408-1C6A4DEC6623}" destId="{F1D8F10E-0B7C-4E38-AEF7-35DF61ACCD79}" srcOrd="0" destOrd="0" parTransId="{4B70D157-D10D-4F32-B68A-525FF50B8E3E}" sibTransId="{2F5AEB40-1E4E-4946-8F74-393AA0C5D223}"/>
    <dgm:cxn modelId="{1EA3F949-760B-49B3-956E-CD5BEE0D3E8D}" type="presOf" srcId="{8B6B5B47-CEED-44B6-9704-441C9CAB1285}" destId="{584F2C4B-0CBD-4ABE-894C-A3672F151CC2}" srcOrd="0" destOrd="2" presId="urn:microsoft.com/office/officeart/2005/8/layout/vList4#1"/>
    <dgm:cxn modelId="{DCA69E8C-F32D-45EB-87F4-3C49C4476A60}" srcId="{0335AE2F-1582-47F7-A267-7D245EC7E910}" destId="{648FCADE-216B-484E-B0F1-637986284364}" srcOrd="3" destOrd="0" parTransId="{DCC1770F-1125-43E0-8BCA-4BB79657851E}" sibTransId="{FDE7BB53-4DD8-4D48-A790-0A438E380792}"/>
    <dgm:cxn modelId="{97034404-6AA8-4793-8E08-6DB76ED12492}" type="presOf" srcId="{F27220D0-E8CB-41F2-8C76-DD6BAE00AC29}" destId="{4D58B942-B392-4409-99E1-84880A000AE3}" srcOrd="1" destOrd="2" presId="urn:microsoft.com/office/officeart/2005/8/layout/vList4#1"/>
    <dgm:cxn modelId="{6D5BFFC7-6310-413D-9BF5-6B346A624A5E}" type="presOf" srcId="{8B6B5B47-CEED-44B6-9704-441C9CAB1285}" destId="{DDF09346-7874-401D-AC35-CC2EDF545A0D}" srcOrd="1" destOrd="2" presId="urn:microsoft.com/office/officeart/2005/8/layout/vList4#1"/>
    <dgm:cxn modelId="{8EF6EA0B-2046-431C-BBF2-C690CD720610}" type="presOf" srcId="{F1D8F10E-0B7C-4E38-AEF7-35DF61ACCD79}" destId="{4D58B942-B392-4409-99E1-84880A000AE3}" srcOrd="1" destOrd="1" presId="urn:microsoft.com/office/officeart/2005/8/layout/vList4#1"/>
    <dgm:cxn modelId="{7AFA3CAC-08C6-45E9-A2D8-DC962CA74FE9}" type="presOf" srcId="{DE48002A-C1A7-4ACB-8CAD-B330628B78E9}" destId="{186F080C-740B-4D2C-A9D1-8186901A9623}" srcOrd="0" destOrd="1" presId="urn:microsoft.com/office/officeart/2005/8/layout/vList4#1"/>
    <dgm:cxn modelId="{80B89171-DC4F-4034-8580-011F5CBF5C99}" srcId="{656998CD-57FF-424D-B408-1C6A4DEC6623}" destId="{60968874-5036-4585-B1CC-96A806BB591F}" srcOrd="2" destOrd="0" parTransId="{3CB50CFB-8552-46B0-9AA9-DF983653C667}" sibTransId="{E747DABD-238D-4F01-954C-1A762202ACFE}"/>
    <dgm:cxn modelId="{69AB60CC-F9F2-4B14-B30C-503F0476CEF0}" type="presOf" srcId="{C691DD3C-9B55-42BC-A9C0-286330C93859}" destId="{DDF09346-7874-401D-AC35-CC2EDF545A0D}" srcOrd="1" destOrd="1" presId="urn:microsoft.com/office/officeart/2005/8/layout/vList4#1"/>
    <dgm:cxn modelId="{E2330201-3D2B-4ED5-AFAB-73F0A4E87373}" type="presOf" srcId="{4F5716C9-2062-4B5F-8239-AD75D9F3ED7B}" destId="{90EDE2DE-ABDC-4EF1-8B77-47D395FF1757}" srcOrd="1" destOrd="0" presId="urn:microsoft.com/office/officeart/2005/8/layout/vList4#1"/>
    <dgm:cxn modelId="{80AED18E-8E6B-41E1-BA45-69A783FFF881}" srcId="{4F5716C9-2062-4B5F-8239-AD75D9F3ED7B}" destId="{762F5545-CD68-4E5D-8595-9C70829999F1}" srcOrd="0" destOrd="0" parTransId="{3BFBC5D3-C153-49A7-8E8F-66C5227B34E0}" sibTransId="{AC7BECC9-258C-4D77-87DE-11C62079BF8B}"/>
    <dgm:cxn modelId="{3C251F80-0E52-4653-BCE9-09CF90E61064}" srcId="{3F7A1ADA-CB74-4624-AF7E-C0B1F71F2C39}" destId="{C691DD3C-9B55-42BC-A9C0-286330C93859}" srcOrd="0" destOrd="0" parTransId="{F0E62BCA-CE25-4B72-9372-8EAF74895C0E}" sibTransId="{E792838D-DB70-4BA6-A773-174A4DDB9641}"/>
    <dgm:cxn modelId="{28200E51-7A4A-426A-AF0E-E1C1C2F50E55}" type="presOf" srcId="{648FCADE-216B-484E-B0F1-637986284364}" destId="{BD4D8553-498C-437A-8AB5-E7F9DB56E31E}" srcOrd="0" destOrd="0" presId="urn:microsoft.com/office/officeart/2005/8/layout/vList4#1"/>
    <dgm:cxn modelId="{92CD2D42-9AEE-487A-AAC1-09280C16D6D0}" type="presOf" srcId="{4F5716C9-2062-4B5F-8239-AD75D9F3ED7B}" destId="{385F103B-05AE-4E5E-B098-F30FA3D7DD05}" srcOrd="0" destOrd="0" presId="urn:microsoft.com/office/officeart/2005/8/layout/vList4#1"/>
    <dgm:cxn modelId="{64431240-5D66-4464-9AE7-5B4FA5654F7C}" type="presOf" srcId="{3F7A1ADA-CB74-4624-AF7E-C0B1F71F2C39}" destId="{584F2C4B-0CBD-4ABE-894C-A3672F151CC2}" srcOrd="0" destOrd="0" presId="urn:microsoft.com/office/officeart/2005/8/layout/vList4#1"/>
    <dgm:cxn modelId="{4D4DD5F9-051E-4743-9C04-A651479D3D16}" type="presOf" srcId="{0335AE2F-1582-47F7-A267-7D245EC7E910}" destId="{B26A5C0F-EA9D-4FD7-BABF-96F2F1BA4348}" srcOrd="0" destOrd="0" presId="urn:microsoft.com/office/officeart/2005/8/layout/vList4#1"/>
    <dgm:cxn modelId="{514E9224-D32B-4290-8B7A-1EA1FB697BCC}" srcId="{0335AE2F-1582-47F7-A267-7D245EC7E910}" destId="{3F7A1ADA-CB74-4624-AF7E-C0B1F71F2C39}" srcOrd="1" destOrd="0" parTransId="{1DD101F4-B9B3-410B-9AA6-321382842E18}" sibTransId="{BB2333C4-A9C6-4646-9FF9-DE0A620BE9D8}"/>
    <dgm:cxn modelId="{975A14BE-FA29-44DC-B09C-55A905553785}" srcId="{0335AE2F-1582-47F7-A267-7D245EC7E910}" destId="{4F5716C9-2062-4B5F-8239-AD75D9F3ED7B}" srcOrd="2" destOrd="0" parTransId="{0AF0C954-6C0A-4AE0-AECA-A7FB8AD62442}" sibTransId="{EDEC8D2F-F92D-401D-8181-B323A453966F}"/>
    <dgm:cxn modelId="{B1781672-60C8-4580-86C0-3AD6ABB9B3C9}" type="presOf" srcId="{45607D56-BCAA-4EEB-9B10-06DE04C340F6}" destId="{4D58B942-B392-4409-99E1-84880A000AE3}" srcOrd="1" destOrd="4" presId="urn:microsoft.com/office/officeart/2005/8/layout/vList4#1"/>
    <dgm:cxn modelId="{7F789956-7CE2-47CC-A157-785A8B48BD70}" type="presOf" srcId="{656998CD-57FF-424D-B408-1C6A4DEC6623}" destId="{4D58B942-B392-4409-99E1-84880A000AE3}" srcOrd="1" destOrd="0" presId="urn:microsoft.com/office/officeart/2005/8/layout/vList4#1"/>
    <dgm:cxn modelId="{45D55EF4-E2E8-402D-B78A-EF7893A4FC26}" type="presOf" srcId="{656998CD-57FF-424D-B408-1C6A4DEC6623}" destId="{1092CF4F-2EEE-45AA-9BE9-1CFCBA3EFEB8}" srcOrd="0" destOrd="0" presId="urn:microsoft.com/office/officeart/2005/8/layout/vList4#1"/>
    <dgm:cxn modelId="{A510583D-77B0-45F7-A189-82DF8A0B152B}" type="presOf" srcId="{3F7A1ADA-CB74-4624-AF7E-C0B1F71F2C39}" destId="{DDF09346-7874-401D-AC35-CC2EDF545A0D}" srcOrd="1" destOrd="0" presId="urn:microsoft.com/office/officeart/2005/8/layout/vList4#1"/>
    <dgm:cxn modelId="{70A78CE2-AEBF-43E1-AC7A-C3E20F0B682B}" type="presOf" srcId="{C691DD3C-9B55-42BC-A9C0-286330C93859}" destId="{584F2C4B-0CBD-4ABE-894C-A3672F151CC2}" srcOrd="0" destOrd="1" presId="urn:microsoft.com/office/officeart/2005/8/layout/vList4#1"/>
    <dgm:cxn modelId="{60778504-4221-479E-A634-CDC77A34D1D7}" srcId="{648FCADE-216B-484E-B0F1-637986284364}" destId="{9BBA82A0-77FB-4F13-B33A-273F1D2048EE}" srcOrd="0" destOrd="0" parTransId="{E7ADC3E3-648E-4C91-9235-7D361F78FA1C}" sibTransId="{AC0430D6-66A3-4461-A142-1DCE60C6D649}"/>
    <dgm:cxn modelId="{B10DCBEA-B69A-42A8-A2E1-4152B81BE5A0}" type="presOf" srcId="{9BBA82A0-77FB-4F13-B33A-273F1D2048EE}" destId="{BD4D8553-498C-437A-8AB5-E7F9DB56E31E}" srcOrd="0" destOrd="1" presId="urn:microsoft.com/office/officeart/2005/8/layout/vList4#1"/>
    <dgm:cxn modelId="{157639D2-084E-4EDD-A72B-866D987C7FB8}" type="presOf" srcId="{45607D56-BCAA-4EEB-9B10-06DE04C340F6}" destId="{1092CF4F-2EEE-45AA-9BE9-1CFCBA3EFEB8}" srcOrd="0" destOrd="4" presId="urn:microsoft.com/office/officeart/2005/8/layout/vList4#1"/>
    <dgm:cxn modelId="{C5BDFB8C-CE33-42BD-90D6-75DFD3801ACE}" srcId="{154DC397-08E9-4596-97F6-3BB662F18DF5}" destId="{DE48002A-C1A7-4ACB-8CAD-B330628B78E9}" srcOrd="0" destOrd="0" parTransId="{2F5E7A22-9084-40C0-B6D0-D53C326B0C11}" sibTransId="{59EE2FFD-21BC-493D-BB9C-9A80B0DDD6DE}"/>
    <dgm:cxn modelId="{335E48F3-4297-4F0E-AF80-C1AC87B58014}" type="presOf" srcId="{F27220D0-E8CB-41F2-8C76-DD6BAE00AC29}" destId="{1092CF4F-2EEE-45AA-9BE9-1CFCBA3EFEB8}" srcOrd="0" destOrd="2" presId="urn:microsoft.com/office/officeart/2005/8/layout/vList4#1"/>
    <dgm:cxn modelId="{03CC2CD8-527D-4E86-8032-68EB06F93591}" srcId="{656998CD-57FF-424D-B408-1C6A4DEC6623}" destId="{45607D56-BCAA-4EEB-9B10-06DE04C340F6}" srcOrd="3" destOrd="0" parTransId="{12FE6DBA-E42C-4EF5-806C-6CB561B1B03C}" sibTransId="{DBB1A2D0-D4AC-4D57-B461-179EDC14B1D1}"/>
    <dgm:cxn modelId="{A55762A6-430B-48FE-89D3-FBB2BDD09258}" srcId="{0335AE2F-1582-47F7-A267-7D245EC7E910}" destId="{154DC397-08E9-4596-97F6-3BB662F18DF5}" srcOrd="4" destOrd="0" parTransId="{047D97AE-EE50-4D09-868F-AC00D5A74376}" sibTransId="{0BB2EBC0-BEC7-4773-97E1-B78BB9B3AFFB}"/>
    <dgm:cxn modelId="{1CD1F1CF-B2B2-4187-94B8-C298A749F30C}" type="presParOf" srcId="{B26A5C0F-EA9D-4FD7-BABF-96F2F1BA4348}" destId="{B9C21B85-8D67-4015-94A4-245BCEAE41A2}" srcOrd="0" destOrd="0" presId="urn:microsoft.com/office/officeart/2005/8/layout/vList4#1"/>
    <dgm:cxn modelId="{D7FA41F4-9A53-498E-9543-F3DE02B96D95}" type="presParOf" srcId="{B9C21B85-8D67-4015-94A4-245BCEAE41A2}" destId="{1092CF4F-2EEE-45AA-9BE9-1CFCBA3EFEB8}" srcOrd="0" destOrd="0" presId="urn:microsoft.com/office/officeart/2005/8/layout/vList4#1"/>
    <dgm:cxn modelId="{CA55A132-A475-4386-8015-BB022E856511}" type="presParOf" srcId="{B9C21B85-8D67-4015-94A4-245BCEAE41A2}" destId="{F88E26C2-C90C-47FC-8CEB-54A23DEAD044}" srcOrd="1" destOrd="0" presId="urn:microsoft.com/office/officeart/2005/8/layout/vList4#1"/>
    <dgm:cxn modelId="{C7E779A6-5CA0-469B-BA39-6E23724EEA94}" type="presParOf" srcId="{B9C21B85-8D67-4015-94A4-245BCEAE41A2}" destId="{4D58B942-B392-4409-99E1-84880A000AE3}" srcOrd="2" destOrd="0" presId="urn:microsoft.com/office/officeart/2005/8/layout/vList4#1"/>
    <dgm:cxn modelId="{1F0A68EE-0792-429C-93FC-CE1998562A15}" type="presParOf" srcId="{B26A5C0F-EA9D-4FD7-BABF-96F2F1BA4348}" destId="{22D8BD03-6846-40AC-82A1-10C415D45F57}" srcOrd="1" destOrd="0" presId="urn:microsoft.com/office/officeart/2005/8/layout/vList4#1"/>
    <dgm:cxn modelId="{F71B9EA7-BC72-4E88-8756-476D5AD93D77}" type="presParOf" srcId="{B26A5C0F-EA9D-4FD7-BABF-96F2F1BA4348}" destId="{FFEDB907-1DB6-48F8-A90A-35FFD763F35B}" srcOrd="2" destOrd="0" presId="urn:microsoft.com/office/officeart/2005/8/layout/vList4#1"/>
    <dgm:cxn modelId="{BEC003D1-ACA5-4824-B0E1-9846C1E9C67D}" type="presParOf" srcId="{FFEDB907-1DB6-48F8-A90A-35FFD763F35B}" destId="{584F2C4B-0CBD-4ABE-894C-A3672F151CC2}" srcOrd="0" destOrd="0" presId="urn:microsoft.com/office/officeart/2005/8/layout/vList4#1"/>
    <dgm:cxn modelId="{616FC680-57AF-4CD4-8385-35F4E456DB57}" type="presParOf" srcId="{FFEDB907-1DB6-48F8-A90A-35FFD763F35B}" destId="{1B726EB3-1735-48C1-9F36-A1589104BC22}" srcOrd="1" destOrd="0" presId="urn:microsoft.com/office/officeart/2005/8/layout/vList4#1"/>
    <dgm:cxn modelId="{915162A9-9A62-401C-9CCD-D9A16078CB8C}" type="presParOf" srcId="{FFEDB907-1DB6-48F8-A90A-35FFD763F35B}" destId="{DDF09346-7874-401D-AC35-CC2EDF545A0D}" srcOrd="2" destOrd="0" presId="urn:microsoft.com/office/officeart/2005/8/layout/vList4#1"/>
    <dgm:cxn modelId="{2017F4A6-45EA-4CBF-A579-CB6E57858065}" type="presParOf" srcId="{B26A5C0F-EA9D-4FD7-BABF-96F2F1BA4348}" destId="{2367DCF7-00D7-4214-866A-91F2B9885719}" srcOrd="3" destOrd="0" presId="urn:microsoft.com/office/officeart/2005/8/layout/vList4#1"/>
    <dgm:cxn modelId="{E8291070-79A9-469B-A8A3-7FAE9CFAAB70}" type="presParOf" srcId="{B26A5C0F-EA9D-4FD7-BABF-96F2F1BA4348}" destId="{81DE0D4A-2BB4-477B-84CB-EDBE5817AD64}" srcOrd="4" destOrd="0" presId="urn:microsoft.com/office/officeart/2005/8/layout/vList4#1"/>
    <dgm:cxn modelId="{E37B4B5E-A89A-439D-98B0-741B07975A4A}" type="presParOf" srcId="{81DE0D4A-2BB4-477B-84CB-EDBE5817AD64}" destId="{385F103B-05AE-4E5E-B098-F30FA3D7DD05}" srcOrd="0" destOrd="0" presId="urn:microsoft.com/office/officeart/2005/8/layout/vList4#1"/>
    <dgm:cxn modelId="{DD84E4A1-B5C7-4606-B8B7-63C72A0840EE}" type="presParOf" srcId="{81DE0D4A-2BB4-477B-84CB-EDBE5817AD64}" destId="{680AE9DA-23D3-4F6D-A000-E0AD3F9149DF}" srcOrd="1" destOrd="0" presId="urn:microsoft.com/office/officeart/2005/8/layout/vList4#1"/>
    <dgm:cxn modelId="{6AECA883-7096-4032-8087-39CAF103561B}" type="presParOf" srcId="{81DE0D4A-2BB4-477B-84CB-EDBE5817AD64}" destId="{90EDE2DE-ABDC-4EF1-8B77-47D395FF1757}" srcOrd="2" destOrd="0" presId="urn:microsoft.com/office/officeart/2005/8/layout/vList4#1"/>
    <dgm:cxn modelId="{E280F85C-0938-4B3C-8C1D-815581BED86F}" type="presParOf" srcId="{B26A5C0F-EA9D-4FD7-BABF-96F2F1BA4348}" destId="{2F7AF66D-DD3C-4F00-9D85-A3494BAA6558}" srcOrd="5" destOrd="0" presId="urn:microsoft.com/office/officeart/2005/8/layout/vList4#1"/>
    <dgm:cxn modelId="{14A2C8EC-92F8-4515-93C3-504AC9BD1B4A}" type="presParOf" srcId="{B26A5C0F-EA9D-4FD7-BABF-96F2F1BA4348}" destId="{603A3353-E489-4E9F-B5E0-DA6F3E4CC506}" srcOrd="6" destOrd="0" presId="urn:microsoft.com/office/officeart/2005/8/layout/vList4#1"/>
    <dgm:cxn modelId="{A45FB4BE-21BD-44AA-9471-87952F0C3068}" type="presParOf" srcId="{603A3353-E489-4E9F-B5E0-DA6F3E4CC506}" destId="{BD4D8553-498C-437A-8AB5-E7F9DB56E31E}" srcOrd="0" destOrd="0" presId="urn:microsoft.com/office/officeart/2005/8/layout/vList4#1"/>
    <dgm:cxn modelId="{31BB7065-CCBC-4572-BE6B-0E0BC05B87D6}" type="presParOf" srcId="{603A3353-E489-4E9F-B5E0-DA6F3E4CC506}" destId="{8CB3F201-E498-44AC-BC65-D69D69CA9071}" srcOrd="1" destOrd="0" presId="urn:microsoft.com/office/officeart/2005/8/layout/vList4#1"/>
    <dgm:cxn modelId="{B674B7B2-A699-41DA-B707-3A9FB5B96FE8}" type="presParOf" srcId="{603A3353-E489-4E9F-B5E0-DA6F3E4CC506}" destId="{84AB593B-2FD7-4A88-AF30-D75C0F69203C}" srcOrd="2" destOrd="0" presId="urn:microsoft.com/office/officeart/2005/8/layout/vList4#1"/>
    <dgm:cxn modelId="{E89065AF-62CA-4068-939B-B04A8294EC0B}" type="presParOf" srcId="{B26A5C0F-EA9D-4FD7-BABF-96F2F1BA4348}" destId="{4848342A-E245-4769-BEC1-C9605AD46276}" srcOrd="7" destOrd="0" presId="urn:microsoft.com/office/officeart/2005/8/layout/vList4#1"/>
    <dgm:cxn modelId="{BD1F6393-5C58-4B43-9DD1-D887557118C9}" type="presParOf" srcId="{B26A5C0F-EA9D-4FD7-BABF-96F2F1BA4348}" destId="{FC135770-E37C-46EC-ADC0-8397EAD527CC}" srcOrd="8" destOrd="0" presId="urn:microsoft.com/office/officeart/2005/8/layout/vList4#1"/>
    <dgm:cxn modelId="{42F86A91-7532-4946-9CFC-BCF14DC79634}" type="presParOf" srcId="{FC135770-E37C-46EC-ADC0-8397EAD527CC}" destId="{186F080C-740B-4D2C-A9D1-8186901A9623}" srcOrd="0" destOrd="0" presId="urn:microsoft.com/office/officeart/2005/8/layout/vList4#1"/>
    <dgm:cxn modelId="{25B5A217-B71D-4DB3-BE39-B0C8CA880A8B}" type="presParOf" srcId="{FC135770-E37C-46EC-ADC0-8397EAD527CC}" destId="{CA68FAF5-35A9-4A49-B8D6-BDCA2AE157B2}" srcOrd="1" destOrd="0" presId="urn:microsoft.com/office/officeart/2005/8/layout/vList4#1"/>
    <dgm:cxn modelId="{21B3D9F3-9912-43AB-8D86-85F4213B2E9D}" type="presParOf" srcId="{FC135770-E37C-46EC-ADC0-8397EAD527CC}" destId="{4FDEEB67-56F4-4843-951A-16AE35CED6EA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B90619-5654-465A-9571-AA95D9A4E007}" type="doc">
      <dgm:prSet loTypeId="urn:microsoft.com/office/officeart/2005/8/layout/vList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1EA9305B-6C29-48E5-ACFE-85160A0D38AB}">
      <dgm:prSet phldrT="[Текст]" custT="1"/>
      <dgm:sp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  <a:tileRect/>
        </a:gradFill>
        <a:ln>
          <a:solidFill>
            <a:schemeClr val="accent6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extrusionH="76200" prstMaterial="plastic">
          <a:bevelT w="127000" h="25400" prst="relaxedInset"/>
          <a:extrusionClr>
            <a:schemeClr val="accent6">
              <a:lumMod val="60000"/>
              <a:lumOff val="40000"/>
            </a:schemeClr>
          </a:extrusionClr>
        </a:sp3d>
      </dgm:spPr>
      <dgm:t>
        <a:bodyPr/>
        <a:lstStyle/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dirty="0" smtClean="0">
              <a:solidFill>
                <a:schemeClr val="tx1"/>
              </a:solidFill>
            </a:rPr>
            <a:t>GIZ</a:t>
          </a:r>
          <a:r>
            <a:rPr lang="uk-UA" sz="1800" b="1" dirty="0" smtClean="0">
              <a:solidFill>
                <a:schemeClr val="tx1"/>
              </a:solidFill>
            </a:rPr>
            <a:t> </a:t>
          </a:r>
          <a:r>
            <a:rPr lang="uk-UA" sz="1800" b="1" dirty="0" err="1" smtClean="0">
              <a:solidFill>
                <a:schemeClr val="tx1"/>
              </a:solidFill>
            </a:rPr>
            <a:t>“Енергоефективність</a:t>
          </a:r>
          <a:r>
            <a:rPr lang="uk-UA" sz="1800" b="1" dirty="0" smtClean="0">
              <a:solidFill>
                <a:schemeClr val="tx1"/>
              </a:solidFill>
            </a:rPr>
            <a:t> у </a:t>
          </a:r>
          <a:r>
            <a:rPr lang="uk-UA" sz="1800" b="1" dirty="0" err="1" smtClean="0">
              <a:solidFill>
                <a:schemeClr val="tx1"/>
              </a:solidFill>
            </a:rPr>
            <a:t>громадах”</a:t>
          </a:r>
          <a:r>
            <a:rPr lang="uk-UA" sz="1800" b="1" dirty="0" smtClean="0">
              <a:solidFill>
                <a:schemeClr val="tx1"/>
              </a:solidFill>
            </a:rPr>
            <a:t>:</a:t>
          </a:r>
        </a:p>
        <a:p>
          <a:pPr marL="0" algn="l" defTabSz="6223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uk-UA" sz="1600" b="0" dirty="0" smtClean="0">
              <a:solidFill>
                <a:schemeClr val="tx1"/>
              </a:solidFill>
            </a:rPr>
            <a:t>Проект </a:t>
          </a:r>
          <a:r>
            <a:rPr lang="uk-UA" sz="1600" b="0" dirty="0" err="1" smtClean="0">
              <a:solidFill>
                <a:schemeClr val="tx1"/>
              </a:solidFill>
            </a:rPr>
            <a:t>“</a:t>
          </a:r>
          <a:r>
            <a:rPr lang="uk-UA" sz="1600" dirty="0" err="1" smtClean="0">
              <a:solidFill>
                <a:schemeClr val="tx1"/>
              </a:solidFill>
            </a:rPr>
            <a:t>Впровадження</a:t>
          </a:r>
          <a:r>
            <a:rPr lang="uk-UA" sz="1600" dirty="0" smtClean="0">
              <a:solidFill>
                <a:schemeClr val="tx1"/>
              </a:solidFill>
            </a:rPr>
            <a:t> інформаційної системи споживання енергетичних ресурсів (</a:t>
          </a:r>
          <a:r>
            <a:rPr lang="uk-UA" sz="1600" dirty="0" err="1" smtClean="0">
              <a:solidFill>
                <a:schemeClr val="tx1"/>
              </a:solidFill>
            </a:rPr>
            <a:t>ІСЕ</a:t>
          </a:r>
          <a:r>
            <a:rPr lang="uk-UA" sz="1600" dirty="0" smtClean="0">
              <a:solidFill>
                <a:schemeClr val="tx1"/>
              </a:solidFill>
            </a:rPr>
            <a:t>) та системи дієвого </a:t>
          </a:r>
          <a:r>
            <a:rPr lang="uk-UA" sz="1600" dirty="0" err="1" smtClean="0">
              <a:solidFill>
                <a:schemeClr val="tx1"/>
              </a:solidFill>
            </a:rPr>
            <a:t>енергоменеджменту</a:t>
          </a:r>
          <a:r>
            <a:rPr lang="uk-UA" sz="1600" dirty="0" smtClean="0">
              <a:solidFill>
                <a:schemeClr val="tx1"/>
              </a:solidFill>
            </a:rPr>
            <a:t> на об</a:t>
          </a:r>
          <a:r>
            <a:rPr lang="en-US" sz="1600" dirty="0" smtClean="0">
              <a:solidFill>
                <a:schemeClr val="tx1"/>
              </a:solidFill>
            </a:rPr>
            <a:t>’</a:t>
          </a:r>
          <a:r>
            <a:rPr lang="uk-UA" sz="1600" dirty="0" err="1" smtClean="0">
              <a:solidFill>
                <a:schemeClr val="tx1"/>
              </a:solidFill>
            </a:rPr>
            <a:t>єктах</a:t>
          </a:r>
          <a:r>
            <a:rPr lang="uk-UA" sz="1600" dirty="0" smtClean="0">
              <a:solidFill>
                <a:schemeClr val="tx1"/>
              </a:solidFill>
            </a:rPr>
            <a:t> бюджетної </a:t>
          </a:r>
          <a:r>
            <a:rPr lang="uk-UA" sz="1600" dirty="0" err="1" smtClean="0">
              <a:solidFill>
                <a:schemeClr val="tx1"/>
              </a:solidFill>
            </a:rPr>
            <a:t>сфери”</a:t>
          </a:r>
          <a:endParaRPr lang="uk-UA" sz="1600" b="0" dirty="0" smtClean="0">
            <a:solidFill>
              <a:schemeClr val="tx1"/>
            </a:solidFill>
          </a:endParaRPr>
        </a:p>
      </dgm:t>
    </dgm:pt>
    <dgm:pt modelId="{9C717F0E-8DC4-4347-81AC-AB2AADEF37D0}" type="parTrans" cxnId="{D52BA202-5629-4501-A425-32F1470727E0}">
      <dgm:prSet/>
      <dgm:spPr/>
      <dgm:t>
        <a:bodyPr/>
        <a:lstStyle/>
        <a:p>
          <a:endParaRPr lang="uk-UA"/>
        </a:p>
      </dgm:t>
    </dgm:pt>
    <dgm:pt modelId="{0E930951-7CA3-4356-BCC1-8644A51E5137}" type="sibTrans" cxnId="{D52BA202-5629-4501-A425-32F1470727E0}">
      <dgm:prSet/>
      <dgm:spPr/>
      <dgm:t>
        <a:bodyPr/>
        <a:lstStyle/>
        <a:p>
          <a:endParaRPr lang="uk-UA"/>
        </a:p>
      </dgm:t>
    </dgm:pt>
    <dgm:pt modelId="{868A686E-5F1B-4BFD-9E12-A5C769E0AB8B}">
      <dgm:prSet phldrT="[Текст]" custT="1"/>
      <dgm:sp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  <a:tileRect/>
        </a:gradFill>
      </dgm:spPr>
      <dgm:t>
        <a:bodyPr/>
        <a:lstStyle/>
        <a:p>
          <a:pPr algn="l">
            <a:lnSpc>
              <a:spcPct val="90000"/>
            </a:lnSpc>
            <a:spcAft>
              <a:spcPct val="35000"/>
            </a:spcAft>
          </a:pPr>
          <a:r>
            <a:rPr lang="uk-UA" sz="1800" b="1" dirty="0" smtClean="0">
              <a:solidFill>
                <a:schemeClr val="tx1"/>
              </a:solidFill>
            </a:rPr>
            <a:t>Північна </a:t>
          </a:r>
          <a:r>
            <a:rPr lang="uk-UA" sz="1800" b="1" dirty="0" smtClean="0">
              <a:solidFill>
                <a:schemeClr val="tx1"/>
              </a:solidFill>
            </a:rPr>
            <a:t>екологічна фінансова корпорація (НЕФКО):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uk-UA" sz="1600" b="0" dirty="0" smtClean="0">
              <a:solidFill>
                <a:schemeClr val="tx1"/>
              </a:solidFill>
            </a:rPr>
            <a:t>Проект </a:t>
          </a:r>
          <a:r>
            <a:rPr lang="uk-UA" sz="1600" b="0" dirty="0" err="1" smtClean="0">
              <a:solidFill>
                <a:schemeClr val="tx1"/>
              </a:solidFill>
            </a:rPr>
            <a:t>“</a:t>
          </a:r>
          <a:r>
            <a:rPr lang="uk-UA" sz="1600" dirty="0" err="1" smtClean="0">
              <a:solidFill>
                <a:schemeClr val="tx1"/>
              </a:solidFill>
            </a:rPr>
            <a:t>Капітальний</a:t>
          </a:r>
          <a:r>
            <a:rPr lang="uk-UA" sz="1600" dirty="0" smtClean="0">
              <a:solidFill>
                <a:schemeClr val="tx1"/>
              </a:solidFill>
            </a:rPr>
            <a:t> ремонт мереж вуличного освітлення в м. Лубни шляхом переоснащення світильників на основі </a:t>
          </a:r>
          <a:r>
            <a:rPr lang="en-US" sz="1600" dirty="0" smtClean="0">
              <a:solidFill>
                <a:schemeClr val="tx1"/>
              </a:solidFill>
            </a:rPr>
            <a:t>LED</a:t>
          </a:r>
          <a:r>
            <a:rPr lang="uk-UA" sz="1600" dirty="0" smtClean="0">
              <a:solidFill>
                <a:schemeClr val="tx1"/>
              </a:solidFill>
            </a:rPr>
            <a:t> технологій та впровадження загальноміської системи управління освітленням </a:t>
          </a:r>
          <a:r>
            <a:rPr lang="uk-UA" sz="1600" dirty="0" err="1" smtClean="0">
              <a:solidFill>
                <a:schemeClr val="tx1"/>
              </a:solidFill>
            </a:rPr>
            <a:t>вулиць”</a:t>
          </a:r>
          <a:endParaRPr lang="uk-UA" sz="1600" dirty="0" smtClean="0">
            <a:solidFill>
              <a:schemeClr val="tx1"/>
            </a:solidFill>
          </a:endParaRPr>
        </a:p>
      </dgm:t>
    </dgm:pt>
    <dgm:pt modelId="{BA98A61C-79EF-445B-8CBF-563F0BD60352}" type="parTrans" cxnId="{5A3848FD-A1DD-44DD-8C2E-50B341F2A166}">
      <dgm:prSet/>
      <dgm:spPr/>
      <dgm:t>
        <a:bodyPr/>
        <a:lstStyle/>
        <a:p>
          <a:endParaRPr lang="uk-UA"/>
        </a:p>
      </dgm:t>
    </dgm:pt>
    <dgm:pt modelId="{83C85E6F-A8A8-4EBE-B818-62EA0AE4113B}" type="sibTrans" cxnId="{5A3848FD-A1DD-44DD-8C2E-50B341F2A166}">
      <dgm:prSet/>
      <dgm:spPr/>
      <dgm:t>
        <a:bodyPr/>
        <a:lstStyle/>
        <a:p>
          <a:endParaRPr lang="uk-UA"/>
        </a:p>
      </dgm:t>
    </dgm:pt>
    <dgm:pt modelId="{A1F89518-625B-48AC-A9F6-C426964AD8F5}">
      <dgm:prSet custT="1"/>
      <dgm:sp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  <a:tileRect/>
        </a:gradFill>
      </dgm:spPr>
      <dgm:t>
        <a:bodyPr anchor="t" anchorCtr="0"/>
        <a:lstStyle/>
        <a:p>
          <a:pPr algn="l">
            <a:lnSpc>
              <a:spcPct val="90000"/>
            </a:lnSpc>
            <a:spcAft>
              <a:spcPct val="35000"/>
            </a:spcAft>
          </a:pPr>
          <a:endParaRPr lang="uk-UA" sz="800" b="1" dirty="0" smtClean="0">
            <a:solidFill>
              <a:schemeClr val="tx1"/>
            </a:solidFill>
          </a:endParaRPr>
        </a:p>
        <a:p>
          <a:pPr algn="l">
            <a:lnSpc>
              <a:spcPct val="90000"/>
            </a:lnSpc>
            <a:spcAft>
              <a:spcPct val="35000"/>
            </a:spcAft>
          </a:pPr>
          <a:endParaRPr lang="uk-UA" sz="1000" b="1" dirty="0" smtClean="0">
            <a:solidFill>
              <a:schemeClr val="tx1"/>
            </a:solidFill>
          </a:endParaRP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uk-UA" sz="1800" b="1" dirty="0" smtClean="0">
              <a:solidFill>
                <a:schemeClr val="tx1"/>
              </a:solidFill>
            </a:rPr>
            <a:t>Регіональний екологічний центр (РЕЦ):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uk-UA" sz="1600" b="0" dirty="0" smtClean="0">
              <a:solidFill>
                <a:schemeClr val="tx1"/>
              </a:solidFill>
            </a:rPr>
            <a:t>Проект </a:t>
          </a:r>
          <a:r>
            <a:rPr lang="uk-UA" sz="1600" b="0" dirty="0" err="1" smtClean="0">
              <a:solidFill>
                <a:schemeClr val="tx1"/>
              </a:solidFill>
            </a:rPr>
            <a:t>“</a:t>
          </a:r>
          <a:r>
            <a:rPr lang="uk-UA" sz="1600" dirty="0" err="1" smtClean="0">
              <a:solidFill>
                <a:schemeClr val="tx1"/>
              </a:solidFill>
            </a:rPr>
            <a:t>Встановлення</a:t>
          </a:r>
          <a:r>
            <a:rPr lang="uk-UA" sz="1600" dirty="0" smtClean="0">
              <a:solidFill>
                <a:schemeClr val="tx1"/>
              </a:solidFill>
            </a:rPr>
            <a:t> </a:t>
          </a:r>
          <a:r>
            <a:rPr lang="uk-UA" sz="1600" dirty="0" err="1" smtClean="0">
              <a:solidFill>
                <a:schemeClr val="tx1"/>
              </a:solidFill>
            </a:rPr>
            <a:t>геліосистеми</a:t>
          </a:r>
          <a:r>
            <a:rPr lang="uk-UA" sz="1600" dirty="0" smtClean="0">
              <a:solidFill>
                <a:schemeClr val="tx1"/>
              </a:solidFill>
            </a:rPr>
            <a:t> </a:t>
          </a:r>
          <a:r>
            <a:rPr lang="uk-UA" sz="1600" dirty="0" smtClean="0">
              <a:solidFill>
                <a:schemeClr val="tx1"/>
              </a:solidFill>
            </a:rPr>
            <a:t>на будівлях Комунальної Лубенської центральної міської </a:t>
          </a:r>
          <a:r>
            <a:rPr lang="uk-UA" sz="1600" dirty="0" smtClean="0">
              <a:solidFill>
                <a:schemeClr val="tx1"/>
              </a:solidFill>
            </a:rPr>
            <a:t>лікарні – реконструкція системи гарячого водопостачання (</a:t>
          </a:r>
          <a:r>
            <a:rPr lang="uk-UA" sz="1600" dirty="0" err="1" smtClean="0">
              <a:solidFill>
                <a:schemeClr val="tx1"/>
              </a:solidFill>
            </a:rPr>
            <a:t>ГВП</a:t>
          </a:r>
          <a:r>
            <a:rPr lang="uk-UA" sz="1600" dirty="0" smtClean="0">
              <a:solidFill>
                <a:schemeClr val="tx1"/>
              </a:solidFill>
            </a:rPr>
            <a:t>)”.</a:t>
          </a:r>
          <a:endParaRPr lang="uk-UA" sz="1600" dirty="0" smtClean="0">
            <a:solidFill>
              <a:schemeClr val="tx1"/>
            </a:solidFill>
          </a:endParaRPr>
        </a:p>
      </dgm:t>
    </dgm:pt>
    <dgm:pt modelId="{69CDD07B-D655-449E-823E-922C9219D595}" type="parTrans" cxnId="{B2F8247F-574E-4433-ABC6-99FBC2CFA5F6}">
      <dgm:prSet/>
      <dgm:spPr/>
      <dgm:t>
        <a:bodyPr/>
        <a:lstStyle/>
        <a:p>
          <a:endParaRPr lang="uk-UA"/>
        </a:p>
      </dgm:t>
    </dgm:pt>
    <dgm:pt modelId="{7A29564A-40BD-499C-9CFB-A3A98095AF21}" type="sibTrans" cxnId="{B2F8247F-574E-4433-ABC6-99FBC2CFA5F6}">
      <dgm:prSet/>
      <dgm:spPr/>
      <dgm:t>
        <a:bodyPr/>
        <a:lstStyle/>
        <a:p>
          <a:endParaRPr lang="uk-UA"/>
        </a:p>
      </dgm:t>
    </dgm:pt>
    <dgm:pt modelId="{00B78C07-BAF1-4872-888A-5070E19D52FD}" type="pres">
      <dgm:prSet presAssocID="{02B90619-5654-465A-9571-AA95D9A4E00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D98EC3E-81DE-460D-847E-56D689AD502F}" type="pres">
      <dgm:prSet presAssocID="{1EA9305B-6C29-48E5-ACFE-85160A0D38AB}" presName="composite" presStyleCnt="0"/>
      <dgm:spPr/>
    </dgm:pt>
    <dgm:pt modelId="{D9A98DBA-63FF-41DE-B30F-95CC46BD6AB4}" type="pres">
      <dgm:prSet presAssocID="{1EA9305B-6C29-48E5-ACFE-85160A0D38AB}" presName="imgShp" presStyleLbl="fgImgPlace1" presStyleIdx="0" presStyleCnt="3" custLinFactY="23046" custLinFactNeighborX="-40144" custLinFactNeighborY="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B84C2210-45C1-41AA-B6A6-F88ED27E6AFF}" type="pres">
      <dgm:prSet presAssocID="{1EA9305B-6C29-48E5-ACFE-85160A0D38AB}" presName="txShp" presStyleLbl="node1" presStyleIdx="0" presStyleCnt="3" custScaleX="136552" custScaleY="113762" custLinFactY="25442" custLinFactNeighborX="6912" custLinFactNeighborY="10000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4A3711-B240-47A9-8207-AB4256981FC1}" type="pres">
      <dgm:prSet presAssocID="{0E930951-7CA3-4356-BCC1-8644A51E5137}" presName="spacing" presStyleCnt="0"/>
      <dgm:spPr/>
    </dgm:pt>
    <dgm:pt modelId="{8308F6EC-293C-4E47-B5EE-5673D829BF33}" type="pres">
      <dgm:prSet presAssocID="{868A686E-5F1B-4BFD-9E12-A5C769E0AB8B}" presName="composite" presStyleCnt="0"/>
      <dgm:spPr/>
    </dgm:pt>
    <dgm:pt modelId="{9A8F7FB1-1265-4276-B32E-28081AB5C9C5}" type="pres">
      <dgm:prSet presAssocID="{868A686E-5F1B-4BFD-9E12-A5C769E0AB8B}" presName="imgShp" presStyleLbl="fgImgPlace1" presStyleIdx="1" presStyleCnt="3" custScaleX="109003" custLinFactY="-44354" custLinFactNeighborX="-37917" custLinFactNeighborY="-10000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22394F44-16C7-4ADB-8AD5-855F8134DE5C}" type="pres">
      <dgm:prSet presAssocID="{868A686E-5F1B-4BFD-9E12-A5C769E0AB8B}" presName="txShp" presStyleLbl="node1" presStyleIdx="1" presStyleCnt="3" custScaleX="134440" custScaleY="107508" custLinFactY="-73730" custLinFactNeighborX="7968" custLinFactNeighborY="-10000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ED5F7ED-74A6-4E60-9AA6-2EB194276C56}" type="pres">
      <dgm:prSet presAssocID="{83C85E6F-A8A8-4EBE-B818-62EA0AE4113B}" presName="spacing" presStyleCnt="0"/>
      <dgm:spPr/>
    </dgm:pt>
    <dgm:pt modelId="{CDE35F73-3A57-4120-9721-2E531C8492BF}" type="pres">
      <dgm:prSet presAssocID="{A1F89518-625B-48AC-A9F6-C426964AD8F5}" presName="composite" presStyleCnt="0"/>
      <dgm:spPr/>
    </dgm:pt>
    <dgm:pt modelId="{5B003569-8F4F-4EEA-A2BB-9E7275480996}" type="pres">
      <dgm:prSet presAssocID="{A1F89518-625B-48AC-A9F6-C426964AD8F5}" presName="imgShp" presStyleLbl="fgImgPlace1" presStyleIdx="2" presStyleCnt="3" custLinFactNeighborX="-42419" custLinFactNeighborY="-2095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0C65E9F9-84A7-43ED-913D-B9E7A432CB88}" type="pres">
      <dgm:prSet presAssocID="{A1F89518-625B-48AC-A9F6-C426964AD8F5}" presName="txShp" presStyleLbl="node1" presStyleIdx="2" presStyleCnt="3" custScaleX="133647" custScaleY="96241" custLinFactNeighborX="8364" custLinFactNeighborY="-2283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52BA202-5629-4501-A425-32F1470727E0}" srcId="{02B90619-5654-465A-9571-AA95D9A4E007}" destId="{1EA9305B-6C29-48E5-ACFE-85160A0D38AB}" srcOrd="0" destOrd="0" parTransId="{9C717F0E-8DC4-4347-81AC-AB2AADEF37D0}" sibTransId="{0E930951-7CA3-4356-BCC1-8644A51E5137}"/>
    <dgm:cxn modelId="{B2F8247F-574E-4433-ABC6-99FBC2CFA5F6}" srcId="{02B90619-5654-465A-9571-AA95D9A4E007}" destId="{A1F89518-625B-48AC-A9F6-C426964AD8F5}" srcOrd="2" destOrd="0" parTransId="{69CDD07B-D655-449E-823E-922C9219D595}" sibTransId="{7A29564A-40BD-499C-9CFB-A3A98095AF21}"/>
    <dgm:cxn modelId="{5DA5D9A8-38F8-4312-9A86-22F5A2A6649D}" type="presOf" srcId="{02B90619-5654-465A-9571-AA95D9A4E007}" destId="{00B78C07-BAF1-4872-888A-5070E19D52FD}" srcOrd="0" destOrd="0" presId="urn:microsoft.com/office/officeart/2005/8/layout/vList3"/>
    <dgm:cxn modelId="{082F1A7B-79FB-4834-B28F-4D2ABD280B48}" type="presOf" srcId="{1EA9305B-6C29-48E5-ACFE-85160A0D38AB}" destId="{B84C2210-45C1-41AA-B6A6-F88ED27E6AFF}" srcOrd="0" destOrd="0" presId="urn:microsoft.com/office/officeart/2005/8/layout/vList3"/>
    <dgm:cxn modelId="{3C64887A-0BD0-4567-8A9D-FBB8F2F101C6}" type="presOf" srcId="{A1F89518-625B-48AC-A9F6-C426964AD8F5}" destId="{0C65E9F9-84A7-43ED-913D-B9E7A432CB88}" srcOrd="0" destOrd="0" presId="urn:microsoft.com/office/officeart/2005/8/layout/vList3"/>
    <dgm:cxn modelId="{9FB8F842-7398-4F18-8FA8-CC728ADEB705}" type="presOf" srcId="{868A686E-5F1B-4BFD-9E12-A5C769E0AB8B}" destId="{22394F44-16C7-4ADB-8AD5-855F8134DE5C}" srcOrd="0" destOrd="0" presId="urn:microsoft.com/office/officeart/2005/8/layout/vList3"/>
    <dgm:cxn modelId="{5A3848FD-A1DD-44DD-8C2E-50B341F2A166}" srcId="{02B90619-5654-465A-9571-AA95D9A4E007}" destId="{868A686E-5F1B-4BFD-9E12-A5C769E0AB8B}" srcOrd="1" destOrd="0" parTransId="{BA98A61C-79EF-445B-8CBF-563F0BD60352}" sibTransId="{83C85E6F-A8A8-4EBE-B818-62EA0AE4113B}"/>
    <dgm:cxn modelId="{05666941-DEFA-4147-86F0-F77FAE163F39}" type="presParOf" srcId="{00B78C07-BAF1-4872-888A-5070E19D52FD}" destId="{AD98EC3E-81DE-460D-847E-56D689AD502F}" srcOrd="0" destOrd="0" presId="urn:microsoft.com/office/officeart/2005/8/layout/vList3"/>
    <dgm:cxn modelId="{2BB5DD10-EF0F-424B-B3C8-FE88CA25F5C0}" type="presParOf" srcId="{AD98EC3E-81DE-460D-847E-56D689AD502F}" destId="{D9A98DBA-63FF-41DE-B30F-95CC46BD6AB4}" srcOrd="0" destOrd="0" presId="urn:microsoft.com/office/officeart/2005/8/layout/vList3"/>
    <dgm:cxn modelId="{B2C6471E-8037-4665-BAB4-42BC80A56FC5}" type="presParOf" srcId="{AD98EC3E-81DE-460D-847E-56D689AD502F}" destId="{B84C2210-45C1-41AA-B6A6-F88ED27E6AFF}" srcOrd="1" destOrd="0" presId="urn:microsoft.com/office/officeart/2005/8/layout/vList3"/>
    <dgm:cxn modelId="{7D16AA7F-EE9F-40B6-B3B7-2457B2A873B3}" type="presParOf" srcId="{00B78C07-BAF1-4872-888A-5070E19D52FD}" destId="{474A3711-B240-47A9-8207-AB4256981FC1}" srcOrd="1" destOrd="0" presId="urn:microsoft.com/office/officeart/2005/8/layout/vList3"/>
    <dgm:cxn modelId="{60F3F396-620F-4368-881A-8EAB94BDEE9D}" type="presParOf" srcId="{00B78C07-BAF1-4872-888A-5070E19D52FD}" destId="{8308F6EC-293C-4E47-B5EE-5673D829BF33}" srcOrd="2" destOrd="0" presId="urn:microsoft.com/office/officeart/2005/8/layout/vList3"/>
    <dgm:cxn modelId="{37E6D887-40AC-4408-AD91-5ED3B6CD5AAC}" type="presParOf" srcId="{8308F6EC-293C-4E47-B5EE-5673D829BF33}" destId="{9A8F7FB1-1265-4276-B32E-28081AB5C9C5}" srcOrd="0" destOrd="0" presId="urn:microsoft.com/office/officeart/2005/8/layout/vList3"/>
    <dgm:cxn modelId="{954DE356-66C2-424A-992C-78710E3560E7}" type="presParOf" srcId="{8308F6EC-293C-4E47-B5EE-5673D829BF33}" destId="{22394F44-16C7-4ADB-8AD5-855F8134DE5C}" srcOrd="1" destOrd="0" presId="urn:microsoft.com/office/officeart/2005/8/layout/vList3"/>
    <dgm:cxn modelId="{5C7012C6-8CD3-473E-A79B-29B1FD5580C7}" type="presParOf" srcId="{00B78C07-BAF1-4872-888A-5070E19D52FD}" destId="{5ED5F7ED-74A6-4E60-9AA6-2EB194276C56}" srcOrd="3" destOrd="0" presId="urn:microsoft.com/office/officeart/2005/8/layout/vList3"/>
    <dgm:cxn modelId="{3FFAA7EC-C87A-4550-AA25-A07203C97583}" type="presParOf" srcId="{00B78C07-BAF1-4872-888A-5070E19D52FD}" destId="{CDE35F73-3A57-4120-9721-2E531C8492BF}" srcOrd="4" destOrd="0" presId="urn:microsoft.com/office/officeart/2005/8/layout/vList3"/>
    <dgm:cxn modelId="{F6AC7042-D3EF-48ED-B2E9-4B7CA7751904}" type="presParOf" srcId="{CDE35F73-3A57-4120-9721-2E531C8492BF}" destId="{5B003569-8F4F-4EEA-A2BB-9E7275480996}" srcOrd="0" destOrd="0" presId="urn:microsoft.com/office/officeart/2005/8/layout/vList3"/>
    <dgm:cxn modelId="{9183660E-9E46-4C0C-A152-58C593C2AC46}" type="presParOf" srcId="{CDE35F73-3A57-4120-9721-2E531C8492BF}" destId="{0C65E9F9-84A7-43ED-913D-B9E7A432CB8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35AE2F-1582-47F7-A267-7D245EC7E910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F7A1ADA-CB74-4624-AF7E-C0B1F71F2C39}">
      <dgm:prSet phldrT="[Текст]" custT="1"/>
      <dgm:spPr>
        <a:xfrm>
          <a:off x="0" y="1107829"/>
          <a:ext cx="5486400" cy="1349010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8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Проект "Реконструкція трибун стадіону «Центральний»: Західна трибуна (сектор 1, 2) по вул. Ярослава Мудрого, 26 в м. Лубни" </a:t>
          </a:r>
        </a:p>
      </dgm:t>
    </dgm:pt>
    <dgm:pt modelId="{1DD101F4-B9B3-410B-9AA6-321382842E18}" type="parTrans" cxnId="{514E9224-D32B-4290-8B7A-1EA1FB697BCC}">
      <dgm:prSet/>
      <dgm:spPr/>
      <dgm:t>
        <a:bodyPr/>
        <a:lstStyle/>
        <a:p>
          <a:endParaRPr lang="uk-UA"/>
        </a:p>
      </dgm:t>
    </dgm:pt>
    <dgm:pt modelId="{BB2333C4-A9C6-4646-9FF9-DE0A620BE9D8}" type="sibTrans" cxnId="{514E9224-D32B-4290-8B7A-1EA1FB697BCC}">
      <dgm:prSet/>
      <dgm:spPr/>
      <dgm:t>
        <a:bodyPr/>
        <a:lstStyle/>
        <a:p>
          <a:endParaRPr lang="uk-UA"/>
        </a:p>
      </dgm:t>
    </dgm:pt>
    <dgm:pt modelId="{C691DD3C-9B55-42BC-A9C0-286330C93859}">
      <dgm:prSet phldrT="[Текст]" custT="1"/>
      <dgm:spPr>
        <a:xfrm>
          <a:off x="0" y="1107829"/>
          <a:ext cx="5486400" cy="1349010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Загальна кошторисна вартість - 3,087 млн. грн</a:t>
          </a:r>
          <a:r>
            <a:rPr lang="uk-UA" sz="18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</a:t>
          </a:r>
          <a:endParaRPr lang="uk-UA" sz="1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0E62BCA-CE25-4B72-9372-8EAF74895C0E}" type="parTrans" cxnId="{3C251F80-0E52-4653-BCE9-09CF90E61064}">
      <dgm:prSet/>
      <dgm:spPr/>
      <dgm:t>
        <a:bodyPr/>
        <a:lstStyle/>
        <a:p>
          <a:endParaRPr lang="uk-UA"/>
        </a:p>
      </dgm:t>
    </dgm:pt>
    <dgm:pt modelId="{E792838D-DB70-4BA6-A773-174A4DDB9641}" type="sibTrans" cxnId="{3C251F80-0E52-4653-BCE9-09CF90E61064}">
      <dgm:prSet/>
      <dgm:spPr/>
      <dgm:t>
        <a:bodyPr/>
        <a:lstStyle/>
        <a:p>
          <a:endParaRPr lang="uk-UA"/>
        </a:p>
      </dgm:t>
    </dgm:pt>
    <dgm:pt modelId="{47421E4F-4488-469A-924C-1B3A6ACB5CA4}">
      <dgm:prSet phldrT="[Текст]" custT="1"/>
      <dgm:spPr>
        <a:xfrm>
          <a:off x="0" y="1107829"/>
          <a:ext cx="5486400" cy="1349010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Очікуване  фінансування у </a:t>
          </a:r>
          <a:r>
            <a:rPr lang="uk-UA" sz="16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2018 </a:t>
          </a:r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році: ДФРР - </a:t>
          </a:r>
          <a:r>
            <a:rPr lang="uk-UA" sz="16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2,456 млн. грн</a:t>
          </a:r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.,  місцевий бюджет - 0,62 млн. грн.</a:t>
          </a:r>
          <a:endParaRPr lang="uk-UA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91BE062-E18D-4CBE-A3B5-5039CD390157}" type="parTrans" cxnId="{2349DC59-D9A1-484D-8C0F-7EA3FEC4FB14}">
      <dgm:prSet/>
      <dgm:spPr/>
      <dgm:t>
        <a:bodyPr/>
        <a:lstStyle/>
        <a:p>
          <a:endParaRPr lang="uk-UA"/>
        </a:p>
      </dgm:t>
    </dgm:pt>
    <dgm:pt modelId="{D79B7EE7-D0B3-4DE8-A27C-FE3A9E26E48B}" type="sibTrans" cxnId="{2349DC59-D9A1-484D-8C0F-7EA3FEC4FB14}">
      <dgm:prSet/>
      <dgm:spPr/>
      <dgm:t>
        <a:bodyPr/>
        <a:lstStyle/>
        <a:p>
          <a:endParaRPr lang="uk-UA"/>
        </a:p>
      </dgm:t>
    </dgm:pt>
    <dgm:pt modelId="{4F5716C9-2062-4B5F-8239-AD75D9F3ED7B}">
      <dgm:prSet phldrT="[Текст]" custT="1"/>
      <dgm:spPr>
        <a:xfrm>
          <a:off x="0" y="2463592"/>
          <a:ext cx="5486400" cy="160927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8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Проект  "Реконструкція Лубенської загальноосвітньої школи І-ІІІ ступенів № 3 по вул. </a:t>
          </a:r>
          <a:r>
            <a:rPr lang="uk-UA" sz="1800" b="1" dirty="0" err="1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Олександрівській</a:t>
          </a:r>
          <a:r>
            <a:rPr lang="uk-UA" sz="18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8/2 (колишня вулиця П. Слинька) в м. Лубни Полтавської області з </a:t>
          </a:r>
          <a:r>
            <a:rPr lang="uk-UA" sz="1800" b="1" dirty="0" err="1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термомодернізацією</a:t>
          </a:r>
          <a:r>
            <a:rPr lang="uk-UA" sz="18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будівлі"</a:t>
          </a:r>
        </a:p>
      </dgm:t>
    </dgm:pt>
    <dgm:pt modelId="{0AF0C954-6C0A-4AE0-AECA-A7FB8AD62442}" type="parTrans" cxnId="{975A14BE-FA29-44DC-B09C-55A905553785}">
      <dgm:prSet/>
      <dgm:spPr/>
      <dgm:t>
        <a:bodyPr/>
        <a:lstStyle/>
        <a:p>
          <a:endParaRPr lang="uk-UA"/>
        </a:p>
      </dgm:t>
    </dgm:pt>
    <dgm:pt modelId="{EDEC8D2F-F92D-401D-8181-B323A453966F}" type="sibTrans" cxnId="{975A14BE-FA29-44DC-B09C-55A905553785}">
      <dgm:prSet/>
      <dgm:spPr/>
      <dgm:t>
        <a:bodyPr/>
        <a:lstStyle/>
        <a:p>
          <a:endParaRPr lang="uk-UA"/>
        </a:p>
      </dgm:t>
    </dgm:pt>
    <dgm:pt modelId="{762F5545-CD68-4E5D-8595-9C70829999F1}">
      <dgm:prSet phldrT="[Текст]" custT="1"/>
      <dgm:spPr>
        <a:xfrm>
          <a:off x="0" y="2463592"/>
          <a:ext cx="5486400" cy="160927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Загальна кошторисна вартість - 3,549 млн. грн.</a:t>
          </a:r>
          <a:endParaRPr lang="uk-UA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BFBC5D3-C153-49A7-8E8F-66C5227B34E0}" type="parTrans" cxnId="{80AED18E-8E6B-41E1-BA45-69A783FFF881}">
      <dgm:prSet/>
      <dgm:spPr/>
      <dgm:t>
        <a:bodyPr/>
        <a:lstStyle/>
        <a:p>
          <a:endParaRPr lang="uk-UA"/>
        </a:p>
      </dgm:t>
    </dgm:pt>
    <dgm:pt modelId="{AC7BECC9-258C-4D77-87DE-11C62079BF8B}" type="sibTrans" cxnId="{80AED18E-8E6B-41E1-BA45-69A783FFF881}">
      <dgm:prSet/>
      <dgm:spPr/>
      <dgm:t>
        <a:bodyPr/>
        <a:lstStyle/>
        <a:p>
          <a:endParaRPr lang="uk-UA"/>
        </a:p>
      </dgm:t>
    </dgm:pt>
    <dgm:pt modelId="{5F0AFEF2-4807-44F6-82E3-1992978989B5}">
      <dgm:prSet phldrT="[Текст]" custT="1"/>
      <dgm:spPr>
        <a:xfrm>
          <a:off x="0" y="2463592"/>
          <a:ext cx="5486400" cy="160927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Очікуване  фінансування у </a:t>
          </a:r>
          <a:r>
            <a:rPr lang="uk-UA" sz="16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2018 </a:t>
          </a:r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році: ДФРР - 3,168 млн</a:t>
          </a:r>
          <a:r>
            <a:rPr lang="uk-UA" sz="16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 грн</a:t>
          </a:r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.,  місцевий бюджет - 0,36 млн. грн.</a:t>
          </a:r>
          <a:endParaRPr lang="uk-UA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5B3687D-38B6-4446-9B93-1880B4DDE100}" type="parTrans" cxnId="{125E77C9-7015-4F49-BE49-F02F74E1A7EC}">
      <dgm:prSet/>
      <dgm:spPr/>
      <dgm:t>
        <a:bodyPr/>
        <a:lstStyle/>
        <a:p>
          <a:endParaRPr lang="uk-UA"/>
        </a:p>
      </dgm:t>
    </dgm:pt>
    <dgm:pt modelId="{3FDFA287-1B9D-4DBA-A34D-D9D71EAB166D}" type="sibTrans" cxnId="{125E77C9-7015-4F49-BE49-F02F74E1A7EC}">
      <dgm:prSet/>
      <dgm:spPr/>
      <dgm:t>
        <a:bodyPr/>
        <a:lstStyle/>
        <a:p>
          <a:endParaRPr lang="uk-UA"/>
        </a:p>
      </dgm:t>
    </dgm:pt>
    <dgm:pt modelId="{648FCADE-216B-484E-B0F1-637986284364}">
      <dgm:prSet custT="1"/>
      <dgm:spPr>
        <a:xfrm>
          <a:off x="0" y="4103874"/>
          <a:ext cx="5486400" cy="154757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8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Проект  "Реконструкція Лубенського дошкільного навчального закладу № 9 «Берізка» по вул. Метеорологічній, 24/2 в м. Лубни Полтавської області з </a:t>
          </a:r>
          <a:r>
            <a:rPr lang="uk-UA" sz="1800" b="1" dirty="0" err="1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термомодернізацією</a:t>
          </a:r>
          <a:r>
            <a:rPr lang="uk-UA" sz="18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будівель"</a:t>
          </a:r>
        </a:p>
      </dgm:t>
    </dgm:pt>
    <dgm:pt modelId="{DCC1770F-1125-43E0-8BCA-4BB79657851E}" type="parTrans" cxnId="{DCA69E8C-F32D-45EB-87F4-3C49C4476A60}">
      <dgm:prSet/>
      <dgm:spPr/>
      <dgm:t>
        <a:bodyPr/>
        <a:lstStyle/>
        <a:p>
          <a:endParaRPr lang="uk-UA"/>
        </a:p>
      </dgm:t>
    </dgm:pt>
    <dgm:pt modelId="{FDE7BB53-4DD8-4D48-A790-0A438E380792}" type="sibTrans" cxnId="{DCA69E8C-F32D-45EB-87F4-3C49C4476A60}">
      <dgm:prSet/>
      <dgm:spPr/>
      <dgm:t>
        <a:bodyPr/>
        <a:lstStyle/>
        <a:p>
          <a:endParaRPr lang="uk-UA"/>
        </a:p>
      </dgm:t>
    </dgm:pt>
    <dgm:pt modelId="{9BBA82A0-77FB-4F13-B33A-273F1D2048EE}">
      <dgm:prSet custT="1"/>
      <dgm:spPr>
        <a:xfrm>
          <a:off x="0" y="4103874"/>
          <a:ext cx="5486400" cy="154757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Загальна кошторисна вартість - 2,514 млн. грн.</a:t>
          </a:r>
          <a:endParaRPr lang="uk-UA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7ADC3E3-648E-4C91-9235-7D361F78FA1C}" type="parTrans" cxnId="{60778504-4221-479E-A634-CDC77A34D1D7}">
      <dgm:prSet/>
      <dgm:spPr/>
      <dgm:t>
        <a:bodyPr/>
        <a:lstStyle/>
        <a:p>
          <a:endParaRPr lang="uk-UA"/>
        </a:p>
      </dgm:t>
    </dgm:pt>
    <dgm:pt modelId="{AC0430D6-66A3-4461-A142-1DCE60C6D649}" type="sibTrans" cxnId="{60778504-4221-479E-A634-CDC77A34D1D7}">
      <dgm:prSet/>
      <dgm:spPr/>
      <dgm:t>
        <a:bodyPr/>
        <a:lstStyle/>
        <a:p>
          <a:endParaRPr lang="uk-UA"/>
        </a:p>
      </dgm:t>
    </dgm:pt>
    <dgm:pt modelId="{85771CEB-96CF-4803-AECB-270DCC7F49F3}">
      <dgm:prSet custT="1"/>
      <dgm:spPr>
        <a:xfrm>
          <a:off x="0" y="4103874"/>
          <a:ext cx="5486400" cy="154757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Очікуване  фінансування у </a:t>
          </a:r>
          <a:r>
            <a:rPr lang="uk-UA" sz="16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2018 </a:t>
          </a:r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році: ДФРР - 2,237 млн</a:t>
          </a:r>
          <a:r>
            <a:rPr lang="uk-UA" sz="16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 грн</a:t>
          </a:r>
          <a:r>
            <a:rPr lang="uk-UA" sz="16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.,  місцевий бюджет - 0,249 млн. грн.</a:t>
          </a:r>
          <a:endParaRPr lang="uk-UA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168DC60-DA8F-4AEE-A9BD-35505E5FDE44}" type="parTrans" cxnId="{622BC938-4604-4353-8DB7-2B66380D07F1}">
      <dgm:prSet/>
      <dgm:spPr/>
      <dgm:t>
        <a:bodyPr/>
        <a:lstStyle/>
        <a:p>
          <a:endParaRPr lang="uk-UA"/>
        </a:p>
      </dgm:t>
    </dgm:pt>
    <dgm:pt modelId="{8693D69F-3382-4618-B673-304D924FC6FD}" type="sibTrans" cxnId="{622BC938-4604-4353-8DB7-2B66380D07F1}">
      <dgm:prSet/>
      <dgm:spPr/>
      <dgm:t>
        <a:bodyPr/>
        <a:lstStyle/>
        <a:p>
          <a:endParaRPr lang="uk-UA"/>
        </a:p>
      </dgm:t>
    </dgm:pt>
    <dgm:pt modelId="{B26A5C0F-EA9D-4FD7-BABF-96F2F1BA4348}" type="pres">
      <dgm:prSet presAssocID="{0335AE2F-1582-47F7-A267-7D245EC7E91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EDB907-1DB6-48F8-A90A-35FFD763F35B}" type="pres">
      <dgm:prSet presAssocID="{3F7A1ADA-CB74-4624-AF7E-C0B1F71F2C39}" presName="comp" presStyleCnt="0"/>
      <dgm:spPr/>
    </dgm:pt>
    <dgm:pt modelId="{584F2C4B-0CBD-4ABE-894C-A3672F151CC2}" type="pres">
      <dgm:prSet presAssocID="{3F7A1ADA-CB74-4624-AF7E-C0B1F71F2C39}" presName="box" presStyleLbl="node1" presStyleIdx="0" presStyleCnt="3" custScaleY="163231" custLinFactNeighborY="9689"/>
      <dgm:spPr/>
      <dgm:t>
        <a:bodyPr/>
        <a:lstStyle/>
        <a:p>
          <a:endParaRPr lang="uk-UA"/>
        </a:p>
      </dgm:t>
    </dgm:pt>
    <dgm:pt modelId="{1B726EB3-1735-48C1-9F36-A1589104BC22}" type="pres">
      <dgm:prSet presAssocID="{3F7A1ADA-CB74-4624-AF7E-C0B1F71F2C39}" presName="img" presStyleLbl="fgImgPlace1" presStyleIdx="0" presStyleCnt="3" custScaleY="179994" custLinFactNeighborX="868" custLinFactNeighborY="7804"/>
      <dgm:spPr>
        <a:xfrm>
          <a:off x="92168" y="1464483"/>
          <a:ext cx="1097280" cy="6611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DDF09346-7874-401D-AC35-CC2EDF545A0D}" type="pres">
      <dgm:prSet presAssocID="{3F7A1ADA-CB74-4624-AF7E-C0B1F71F2C3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367DCF7-00D7-4214-866A-91F2B9885719}" type="pres">
      <dgm:prSet presAssocID="{BB2333C4-A9C6-4646-9FF9-DE0A620BE9D8}" presName="spacer" presStyleCnt="0"/>
      <dgm:spPr/>
    </dgm:pt>
    <dgm:pt modelId="{81DE0D4A-2BB4-477B-84CB-EDBE5817AD64}" type="pres">
      <dgm:prSet presAssocID="{4F5716C9-2062-4B5F-8239-AD75D9F3ED7B}" presName="comp" presStyleCnt="0"/>
      <dgm:spPr/>
    </dgm:pt>
    <dgm:pt modelId="{385F103B-05AE-4E5E-B098-F30FA3D7DD05}" type="pres">
      <dgm:prSet presAssocID="{4F5716C9-2062-4B5F-8239-AD75D9F3ED7B}" presName="box" presStyleLbl="node1" presStyleIdx="1" presStyleCnt="3" custScaleY="224873" custLinFactNeighborY="-903"/>
      <dgm:spPr/>
      <dgm:t>
        <a:bodyPr/>
        <a:lstStyle/>
        <a:p>
          <a:endParaRPr lang="uk-UA"/>
        </a:p>
      </dgm:t>
    </dgm:pt>
    <dgm:pt modelId="{680AE9DA-23D3-4F6D-A000-E0AD3F9149DF}" type="pres">
      <dgm:prSet presAssocID="{4F5716C9-2062-4B5F-8239-AD75D9F3ED7B}" presName="img" presStyleLbl="fgImgPlace1" presStyleIdx="1" presStyleCnt="3" custScaleY="190823" custLinFactNeighborX="1736" custLinFactNeighborY="-3328"/>
      <dgm:spPr>
        <a:xfrm>
          <a:off x="101693" y="2952670"/>
          <a:ext cx="1097280" cy="6611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90EDE2DE-ABDC-4EF1-8B77-47D395FF1757}" type="pres">
      <dgm:prSet presAssocID="{4F5716C9-2062-4B5F-8239-AD75D9F3ED7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F7AF66D-DD3C-4F00-9D85-A3494BAA6558}" type="pres">
      <dgm:prSet presAssocID="{EDEC8D2F-F92D-401D-8181-B323A453966F}" presName="spacer" presStyleCnt="0"/>
      <dgm:spPr/>
    </dgm:pt>
    <dgm:pt modelId="{603A3353-E489-4E9F-B5E0-DA6F3E4CC506}" type="pres">
      <dgm:prSet presAssocID="{648FCADE-216B-484E-B0F1-637986284364}" presName="comp" presStyleCnt="0"/>
      <dgm:spPr/>
    </dgm:pt>
    <dgm:pt modelId="{BD4D8553-498C-437A-8AB5-E7F9DB56E31E}" type="pres">
      <dgm:prSet presAssocID="{648FCADE-216B-484E-B0F1-637986284364}" presName="box" presStyleLbl="node1" presStyleIdx="2" presStyleCnt="3" custScaleY="187257" custLinFactNeighborY="-8874"/>
      <dgm:spPr/>
      <dgm:t>
        <a:bodyPr/>
        <a:lstStyle/>
        <a:p>
          <a:endParaRPr lang="uk-UA"/>
        </a:p>
      </dgm:t>
    </dgm:pt>
    <dgm:pt modelId="{8CB3F201-E498-44AC-BC65-D69D69CA9071}" type="pres">
      <dgm:prSet presAssocID="{648FCADE-216B-484E-B0F1-637986284364}" presName="img" presStyleLbl="fgImgPlace1" presStyleIdx="2" presStyleCnt="3" custScaleY="197665" custLinFactNeighborX="-1736" custLinFactNeighborY="-7536"/>
      <dgm:spPr>
        <a:xfrm>
          <a:off x="63595" y="4519978"/>
          <a:ext cx="1097280" cy="6611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84AB593B-2FD7-4A88-AF30-D75C0F69203C}" type="pres">
      <dgm:prSet presAssocID="{648FCADE-216B-484E-B0F1-63798628436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73AD920-06E7-4067-947B-97B6E2584ECF}" type="presOf" srcId="{C691DD3C-9B55-42BC-A9C0-286330C93859}" destId="{584F2C4B-0CBD-4ABE-894C-A3672F151CC2}" srcOrd="0" destOrd="1" presId="urn:microsoft.com/office/officeart/2005/8/layout/vList4#1"/>
    <dgm:cxn modelId="{2C061468-19A9-405A-A359-785B36EB3811}" type="presOf" srcId="{4F5716C9-2062-4B5F-8239-AD75D9F3ED7B}" destId="{385F103B-05AE-4E5E-B098-F30FA3D7DD05}" srcOrd="0" destOrd="0" presId="urn:microsoft.com/office/officeart/2005/8/layout/vList4#1"/>
    <dgm:cxn modelId="{125E77C9-7015-4F49-BE49-F02F74E1A7EC}" srcId="{4F5716C9-2062-4B5F-8239-AD75D9F3ED7B}" destId="{5F0AFEF2-4807-44F6-82E3-1992978989B5}" srcOrd="1" destOrd="0" parTransId="{15B3687D-38B6-4446-9B93-1880B4DDE100}" sibTransId="{3FDFA287-1B9D-4DBA-A34D-D9D71EAB166D}"/>
    <dgm:cxn modelId="{60778504-4221-479E-A634-CDC77A34D1D7}" srcId="{648FCADE-216B-484E-B0F1-637986284364}" destId="{9BBA82A0-77FB-4F13-B33A-273F1D2048EE}" srcOrd="0" destOrd="0" parTransId="{E7ADC3E3-648E-4C91-9235-7D361F78FA1C}" sibTransId="{AC0430D6-66A3-4461-A142-1DCE60C6D649}"/>
    <dgm:cxn modelId="{E67D6C60-F41D-475F-9B54-FA6A114EBFBC}" type="presOf" srcId="{5F0AFEF2-4807-44F6-82E3-1992978989B5}" destId="{385F103B-05AE-4E5E-B098-F30FA3D7DD05}" srcOrd="0" destOrd="2" presId="urn:microsoft.com/office/officeart/2005/8/layout/vList4#1"/>
    <dgm:cxn modelId="{3C251F80-0E52-4653-BCE9-09CF90E61064}" srcId="{3F7A1ADA-CB74-4624-AF7E-C0B1F71F2C39}" destId="{C691DD3C-9B55-42BC-A9C0-286330C93859}" srcOrd="0" destOrd="0" parTransId="{F0E62BCA-CE25-4B72-9372-8EAF74895C0E}" sibTransId="{E792838D-DB70-4BA6-A773-174A4DDB9641}"/>
    <dgm:cxn modelId="{514E9224-D32B-4290-8B7A-1EA1FB697BCC}" srcId="{0335AE2F-1582-47F7-A267-7D245EC7E910}" destId="{3F7A1ADA-CB74-4624-AF7E-C0B1F71F2C39}" srcOrd="0" destOrd="0" parTransId="{1DD101F4-B9B3-410B-9AA6-321382842E18}" sibTransId="{BB2333C4-A9C6-4646-9FF9-DE0A620BE9D8}"/>
    <dgm:cxn modelId="{92900B13-2DB8-45B8-84BE-460A8B865B91}" type="presOf" srcId="{47421E4F-4488-469A-924C-1B3A6ACB5CA4}" destId="{584F2C4B-0CBD-4ABE-894C-A3672F151CC2}" srcOrd="0" destOrd="2" presId="urn:microsoft.com/office/officeart/2005/8/layout/vList4#1"/>
    <dgm:cxn modelId="{F4521A4A-9E82-4249-A905-9CEA851915D4}" type="presOf" srcId="{648FCADE-216B-484E-B0F1-637986284364}" destId="{BD4D8553-498C-437A-8AB5-E7F9DB56E31E}" srcOrd="0" destOrd="0" presId="urn:microsoft.com/office/officeart/2005/8/layout/vList4#1"/>
    <dgm:cxn modelId="{141931BF-6D23-4AF8-8A33-260EF05A799F}" type="presOf" srcId="{762F5545-CD68-4E5D-8595-9C70829999F1}" destId="{385F103B-05AE-4E5E-B098-F30FA3D7DD05}" srcOrd="0" destOrd="1" presId="urn:microsoft.com/office/officeart/2005/8/layout/vList4#1"/>
    <dgm:cxn modelId="{29785D7D-4902-4D0D-9DC6-77154E357A19}" type="presOf" srcId="{4F5716C9-2062-4B5F-8239-AD75D9F3ED7B}" destId="{90EDE2DE-ABDC-4EF1-8B77-47D395FF1757}" srcOrd="1" destOrd="0" presId="urn:microsoft.com/office/officeart/2005/8/layout/vList4#1"/>
    <dgm:cxn modelId="{FAF253B4-F755-4446-968D-9459BAA1A972}" type="presOf" srcId="{9BBA82A0-77FB-4F13-B33A-273F1D2048EE}" destId="{BD4D8553-498C-437A-8AB5-E7F9DB56E31E}" srcOrd="0" destOrd="1" presId="urn:microsoft.com/office/officeart/2005/8/layout/vList4#1"/>
    <dgm:cxn modelId="{177626B6-4B42-476D-9140-F72E406675CD}" type="presOf" srcId="{0335AE2F-1582-47F7-A267-7D245EC7E910}" destId="{B26A5C0F-EA9D-4FD7-BABF-96F2F1BA4348}" srcOrd="0" destOrd="0" presId="urn:microsoft.com/office/officeart/2005/8/layout/vList4#1"/>
    <dgm:cxn modelId="{7B28ECDC-CA8A-41BF-A338-3419E1F6ECEF}" type="presOf" srcId="{648FCADE-216B-484E-B0F1-637986284364}" destId="{84AB593B-2FD7-4A88-AF30-D75C0F69203C}" srcOrd="1" destOrd="0" presId="urn:microsoft.com/office/officeart/2005/8/layout/vList4#1"/>
    <dgm:cxn modelId="{622BC938-4604-4353-8DB7-2B66380D07F1}" srcId="{648FCADE-216B-484E-B0F1-637986284364}" destId="{85771CEB-96CF-4803-AECB-270DCC7F49F3}" srcOrd="1" destOrd="0" parTransId="{1168DC60-DA8F-4AEE-A9BD-35505E5FDE44}" sibTransId="{8693D69F-3382-4618-B673-304D924FC6FD}"/>
    <dgm:cxn modelId="{4BC34D23-4968-478D-ADC7-6B17E21E4AED}" type="presOf" srcId="{5F0AFEF2-4807-44F6-82E3-1992978989B5}" destId="{90EDE2DE-ABDC-4EF1-8B77-47D395FF1757}" srcOrd="1" destOrd="2" presId="urn:microsoft.com/office/officeart/2005/8/layout/vList4#1"/>
    <dgm:cxn modelId="{356E0D62-C6B2-4972-8560-A05805EAF6B0}" type="presOf" srcId="{C691DD3C-9B55-42BC-A9C0-286330C93859}" destId="{DDF09346-7874-401D-AC35-CC2EDF545A0D}" srcOrd="1" destOrd="1" presId="urn:microsoft.com/office/officeart/2005/8/layout/vList4#1"/>
    <dgm:cxn modelId="{2349DC59-D9A1-484D-8C0F-7EA3FEC4FB14}" srcId="{3F7A1ADA-CB74-4624-AF7E-C0B1F71F2C39}" destId="{47421E4F-4488-469A-924C-1B3A6ACB5CA4}" srcOrd="1" destOrd="0" parTransId="{991BE062-E18D-4CBE-A3B5-5039CD390157}" sibTransId="{D79B7EE7-D0B3-4DE8-A27C-FE3A9E26E48B}"/>
    <dgm:cxn modelId="{55C3B147-059C-41AF-A48F-FAEA588D90AA}" type="presOf" srcId="{47421E4F-4488-469A-924C-1B3A6ACB5CA4}" destId="{DDF09346-7874-401D-AC35-CC2EDF545A0D}" srcOrd="1" destOrd="2" presId="urn:microsoft.com/office/officeart/2005/8/layout/vList4#1"/>
    <dgm:cxn modelId="{DCA69E8C-F32D-45EB-87F4-3C49C4476A60}" srcId="{0335AE2F-1582-47F7-A267-7D245EC7E910}" destId="{648FCADE-216B-484E-B0F1-637986284364}" srcOrd="2" destOrd="0" parTransId="{DCC1770F-1125-43E0-8BCA-4BB79657851E}" sibTransId="{FDE7BB53-4DD8-4D48-A790-0A438E380792}"/>
    <dgm:cxn modelId="{C0A47C3F-20D9-4986-8B5C-65469FE6058A}" type="presOf" srcId="{3F7A1ADA-CB74-4624-AF7E-C0B1F71F2C39}" destId="{584F2C4B-0CBD-4ABE-894C-A3672F151CC2}" srcOrd="0" destOrd="0" presId="urn:microsoft.com/office/officeart/2005/8/layout/vList4#1"/>
    <dgm:cxn modelId="{80AED18E-8E6B-41E1-BA45-69A783FFF881}" srcId="{4F5716C9-2062-4B5F-8239-AD75D9F3ED7B}" destId="{762F5545-CD68-4E5D-8595-9C70829999F1}" srcOrd="0" destOrd="0" parTransId="{3BFBC5D3-C153-49A7-8E8F-66C5227B34E0}" sibTransId="{AC7BECC9-258C-4D77-87DE-11C62079BF8B}"/>
    <dgm:cxn modelId="{E5A5B4FA-FD6B-4565-B7A5-7ED47A2BDDC5}" type="presOf" srcId="{3F7A1ADA-CB74-4624-AF7E-C0B1F71F2C39}" destId="{DDF09346-7874-401D-AC35-CC2EDF545A0D}" srcOrd="1" destOrd="0" presId="urn:microsoft.com/office/officeart/2005/8/layout/vList4#1"/>
    <dgm:cxn modelId="{76E1D089-7845-451D-B3AD-9E600506467E}" type="presOf" srcId="{762F5545-CD68-4E5D-8595-9C70829999F1}" destId="{90EDE2DE-ABDC-4EF1-8B77-47D395FF1757}" srcOrd="1" destOrd="1" presId="urn:microsoft.com/office/officeart/2005/8/layout/vList4#1"/>
    <dgm:cxn modelId="{0C8A7104-6CF6-4E00-8F31-1BD42E2CD3B1}" type="presOf" srcId="{85771CEB-96CF-4803-AECB-270DCC7F49F3}" destId="{84AB593B-2FD7-4A88-AF30-D75C0F69203C}" srcOrd="1" destOrd="2" presId="urn:microsoft.com/office/officeart/2005/8/layout/vList4#1"/>
    <dgm:cxn modelId="{975A14BE-FA29-44DC-B09C-55A905553785}" srcId="{0335AE2F-1582-47F7-A267-7D245EC7E910}" destId="{4F5716C9-2062-4B5F-8239-AD75D9F3ED7B}" srcOrd="1" destOrd="0" parTransId="{0AF0C954-6C0A-4AE0-AECA-A7FB8AD62442}" sibTransId="{EDEC8D2F-F92D-401D-8181-B323A453966F}"/>
    <dgm:cxn modelId="{6D528AC3-30FF-4634-BD4D-CB47620E9CD1}" type="presOf" srcId="{9BBA82A0-77FB-4F13-B33A-273F1D2048EE}" destId="{84AB593B-2FD7-4A88-AF30-D75C0F69203C}" srcOrd="1" destOrd="1" presId="urn:microsoft.com/office/officeart/2005/8/layout/vList4#1"/>
    <dgm:cxn modelId="{2855099E-4BE9-4934-B778-BF004B7A63A5}" type="presOf" srcId="{85771CEB-96CF-4803-AECB-270DCC7F49F3}" destId="{BD4D8553-498C-437A-8AB5-E7F9DB56E31E}" srcOrd="0" destOrd="2" presId="urn:microsoft.com/office/officeart/2005/8/layout/vList4#1"/>
    <dgm:cxn modelId="{5170E787-D4AB-4182-AC1E-9D8E25B0D7F6}" type="presParOf" srcId="{B26A5C0F-EA9D-4FD7-BABF-96F2F1BA4348}" destId="{FFEDB907-1DB6-48F8-A90A-35FFD763F35B}" srcOrd="0" destOrd="0" presId="urn:microsoft.com/office/officeart/2005/8/layout/vList4#1"/>
    <dgm:cxn modelId="{0763E569-39DA-419F-A4F6-776E50172B3A}" type="presParOf" srcId="{FFEDB907-1DB6-48F8-A90A-35FFD763F35B}" destId="{584F2C4B-0CBD-4ABE-894C-A3672F151CC2}" srcOrd="0" destOrd="0" presId="urn:microsoft.com/office/officeart/2005/8/layout/vList4#1"/>
    <dgm:cxn modelId="{239B60CC-03D9-45DD-AF29-DB136371D82A}" type="presParOf" srcId="{FFEDB907-1DB6-48F8-A90A-35FFD763F35B}" destId="{1B726EB3-1735-48C1-9F36-A1589104BC22}" srcOrd="1" destOrd="0" presId="urn:microsoft.com/office/officeart/2005/8/layout/vList4#1"/>
    <dgm:cxn modelId="{4A80C22A-3A11-492E-83ED-B66C329C2A24}" type="presParOf" srcId="{FFEDB907-1DB6-48F8-A90A-35FFD763F35B}" destId="{DDF09346-7874-401D-AC35-CC2EDF545A0D}" srcOrd="2" destOrd="0" presId="urn:microsoft.com/office/officeart/2005/8/layout/vList4#1"/>
    <dgm:cxn modelId="{1C9B0FC8-92D5-43E6-B670-C23419BC5B13}" type="presParOf" srcId="{B26A5C0F-EA9D-4FD7-BABF-96F2F1BA4348}" destId="{2367DCF7-00D7-4214-866A-91F2B9885719}" srcOrd="1" destOrd="0" presId="urn:microsoft.com/office/officeart/2005/8/layout/vList4#1"/>
    <dgm:cxn modelId="{52A5EF38-FC32-4847-8F96-5FFB92D352A0}" type="presParOf" srcId="{B26A5C0F-EA9D-4FD7-BABF-96F2F1BA4348}" destId="{81DE0D4A-2BB4-477B-84CB-EDBE5817AD64}" srcOrd="2" destOrd="0" presId="urn:microsoft.com/office/officeart/2005/8/layout/vList4#1"/>
    <dgm:cxn modelId="{769BFBF6-953A-4869-9B76-E1E6FAB19CCC}" type="presParOf" srcId="{81DE0D4A-2BB4-477B-84CB-EDBE5817AD64}" destId="{385F103B-05AE-4E5E-B098-F30FA3D7DD05}" srcOrd="0" destOrd="0" presId="urn:microsoft.com/office/officeart/2005/8/layout/vList4#1"/>
    <dgm:cxn modelId="{0083C945-EB42-4B84-AA75-0922D68A5498}" type="presParOf" srcId="{81DE0D4A-2BB4-477B-84CB-EDBE5817AD64}" destId="{680AE9DA-23D3-4F6D-A000-E0AD3F9149DF}" srcOrd="1" destOrd="0" presId="urn:microsoft.com/office/officeart/2005/8/layout/vList4#1"/>
    <dgm:cxn modelId="{57FAB5D1-8FB9-4789-AE45-9CB6A17F2ABC}" type="presParOf" srcId="{81DE0D4A-2BB4-477B-84CB-EDBE5817AD64}" destId="{90EDE2DE-ABDC-4EF1-8B77-47D395FF1757}" srcOrd="2" destOrd="0" presId="urn:microsoft.com/office/officeart/2005/8/layout/vList4#1"/>
    <dgm:cxn modelId="{BD7F71B2-CA35-493D-9C87-03CC23A69364}" type="presParOf" srcId="{B26A5C0F-EA9D-4FD7-BABF-96F2F1BA4348}" destId="{2F7AF66D-DD3C-4F00-9D85-A3494BAA6558}" srcOrd="3" destOrd="0" presId="urn:microsoft.com/office/officeart/2005/8/layout/vList4#1"/>
    <dgm:cxn modelId="{6ABF2A07-656B-4460-A143-D2941DA1F0B4}" type="presParOf" srcId="{B26A5C0F-EA9D-4FD7-BABF-96F2F1BA4348}" destId="{603A3353-E489-4E9F-B5E0-DA6F3E4CC506}" srcOrd="4" destOrd="0" presId="urn:microsoft.com/office/officeart/2005/8/layout/vList4#1"/>
    <dgm:cxn modelId="{1D054F89-663A-4B4C-BBD3-555B72DB55D0}" type="presParOf" srcId="{603A3353-E489-4E9F-B5E0-DA6F3E4CC506}" destId="{BD4D8553-498C-437A-8AB5-E7F9DB56E31E}" srcOrd="0" destOrd="0" presId="urn:microsoft.com/office/officeart/2005/8/layout/vList4#1"/>
    <dgm:cxn modelId="{F9E379FB-890D-43B8-AA6A-ED410B30155B}" type="presParOf" srcId="{603A3353-E489-4E9F-B5E0-DA6F3E4CC506}" destId="{8CB3F201-E498-44AC-BC65-D69D69CA9071}" srcOrd="1" destOrd="0" presId="urn:microsoft.com/office/officeart/2005/8/layout/vList4#1"/>
    <dgm:cxn modelId="{FD065ADB-6EF7-4296-A1BD-6C6958E333C1}" type="presParOf" srcId="{603A3353-E489-4E9F-B5E0-DA6F3E4CC506}" destId="{84AB593B-2FD7-4A88-AF30-D75C0F69203C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5EDE3C-65E8-408A-BF84-DA8299D96004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04489394-C0E4-465E-BBAB-85A515210F72}" type="pres">
      <dgm:prSet presAssocID="{BD5EDE3C-65E8-408A-BF84-DA8299D96004}" presName="linearFlow" presStyleCnt="0">
        <dgm:presLayoutVars>
          <dgm:dir/>
          <dgm:resizeHandles val="exact"/>
        </dgm:presLayoutVars>
      </dgm:prSet>
      <dgm:spPr/>
    </dgm:pt>
  </dgm:ptLst>
  <dgm:cxnLst>
    <dgm:cxn modelId="{6A4C3A5A-973A-4615-A403-CF88058E2B4F}" type="presOf" srcId="{BD5EDE3C-65E8-408A-BF84-DA8299D96004}" destId="{04489394-C0E4-465E-BBAB-85A515210F72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92CF4F-2EEE-45AA-9BE9-1CFCBA3EFEB8}">
      <dsp:nvSpPr>
        <dsp:cNvPr id="0" name=""/>
        <dsp:cNvSpPr/>
      </dsp:nvSpPr>
      <dsp:spPr>
        <a:xfrm>
          <a:off x="0" y="260650"/>
          <a:ext cx="9144000" cy="1581984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 ТОВ </a:t>
          </a:r>
          <a:r>
            <a:rPr lang="uk-UA" sz="18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“Лубним</a:t>
          </a:r>
          <a:r>
            <a:rPr lang="en-US" sz="18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’</a:t>
          </a:r>
          <a:r>
            <a:rPr lang="uk-UA" sz="18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ясо”</a:t>
          </a:r>
          <a:endParaRPr lang="uk-UA" sz="1800" b="1" kern="1200" dirty="0" smtClean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Введення в експлуатацію складських приміщень та холодильних камер.</a:t>
          </a:r>
          <a:endParaRPr lang="uk-UA" sz="1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 Здійснення реконструкції забійного цеху.</a:t>
          </a:r>
          <a:endParaRPr lang="uk-UA" sz="1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Будівництво додаткової лінії по забою великої рогатої худоби.</a:t>
          </a:r>
          <a:endParaRPr lang="uk-UA" sz="1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Виробництво нових видів ковбасних виробів (ковбаса </a:t>
          </a:r>
          <a:r>
            <a:rPr lang="uk-UA" sz="1400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“Московська”</a:t>
          </a: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uk-UA" sz="1400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“Сервілат”</a:t>
          </a: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uk-UA" sz="1400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“Лікарська</a:t>
          </a: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uk-UA" sz="1400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варена”</a:t>
          </a: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uk-UA" sz="1400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“Дрогобицька”</a:t>
          </a: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uk-UA" sz="1400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“Пікнік”</a:t>
          </a: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сарделька </a:t>
          </a:r>
          <a:r>
            <a:rPr lang="uk-UA" sz="1400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“Ніжна”</a:t>
          </a: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).</a:t>
          </a:r>
          <a:endParaRPr lang="uk-UA" sz="1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959898" y="260650"/>
        <a:ext cx="7184101" cy="1581984"/>
      </dsp:txXfrm>
    </dsp:sp>
    <dsp:sp modelId="{F88E26C2-C90C-47FC-8CEB-54A23DEAD044}">
      <dsp:nvSpPr>
        <dsp:cNvPr id="0" name=""/>
        <dsp:cNvSpPr/>
      </dsp:nvSpPr>
      <dsp:spPr>
        <a:xfrm>
          <a:off x="585747" y="674198"/>
          <a:ext cx="889912" cy="81059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4F2C4B-0CBD-4ABE-894C-A3672F151CC2}">
      <dsp:nvSpPr>
        <dsp:cNvPr id="0" name=""/>
        <dsp:cNvSpPr/>
      </dsp:nvSpPr>
      <dsp:spPr>
        <a:xfrm>
          <a:off x="0" y="1887969"/>
          <a:ext cx="9144000" cy="161304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ПП </a:t>
          </a:r>
          <a:r>
            <a:rPr lang="uk-UA" sz="18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“Лубнимаш”</a:t>
          </a:r>
          <a:endParaRPr lang="uk-UA" sz="1800" b="1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latin typeface="Times New Roman" pitchFamily="18" charset="0"/>
              <a:cs typeface="Times New Roman" pitchFamily="18" charset="0"/>
            </a:rPr>
            <a:t>Збільшення обсягів виробництва та реалізації металевих </a:t>
          </a:r>
          <a:r>
            <a:rPr lang="uk-UA" sz="1400" kern="1200" dirty="0" err="1" smtClean="0">
              <a:latin typeface="Times New Roman" pitchFamily="18" charset="0"/>
              <a:cs typeface="Times New Roman" pitchFamily="18" charset="0"/>
            </a:rPr>
            <a:t>силосів</a:t>
          </a:r>
          <a:r>
            <a:rPr lang="uk-UA" sz="1400" kern="1200" dirty="0" smtClean="0">
              <a:latin typeface="Times New Roman" pitchFamily="18" charset="0"/>
              <a:cs typeface="Times New Roman" pitchFamily="18" charset="0"/>
            </a:rPr>
            <a:t> вентильованих уніфікованих типу МСВУ (як з плоским, так і з конусним дном).</a:t>
          </a:r>
          <a:endParaRPr lang="uk-UA" sz="1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В</a:t>
          </a:r>
          <a:r>
            <a:rPr lang="uk-UA" sz="1400" kern="1200" dirty="0" smtClean="0">
              <a:latin typeface="Times New Roman" pitchFamily="18" charset="0"/>
              <a:cs typeface="Times New Roman" pitchFamily="18" charset="0"/>
            </a:rPr>
            <a:t>ключення продукції підприємства до щорічного переліку вітчизняної техніки та обладнання для агропромислового  комплексу, вартість яких частково компенсується за рахунок коштів державного бюджету.</a:t>
          </a:r>
          <a:endParaRPr lang="uk-UA" sz="1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959898" y="1887969"/>
        <a:ext cx="7184101" cy="1613041"/>
      </dsp:txXfrm>
    </dsp:sp>
    <dsp:sp modelId="{1B726EB3-1735-48C1-9F36-A1589104BC22}">
      <dsp:nvSpPr>
        <dsp:cNvPr id="0" name=""/>
        <dsp:cNvSpPr/>
      </dsp:nvSpPr>
      <dsp:spPr>
        <a:xfrm>
          <a:off x="503086" y="2276871"/>
          <a:ext cx="972574" cy="88862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5F103B-05AE-4E5E-B098-F30FA3D7DD05}">
      <dsp:nvSpPr>
        <dsp:cNvPr id="0" name=""/>
        <dsp:cNvSpPr/>
      </dsp:nvSpPr>
      <dsp:spPr>
        <a:xfrm>
          <a:off x="0" y="3574557"/>
          <a:ext cx="9144000" cy="92616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ТОВ </a:t>
          </a:r>
          <a:r>
            <a:rPr lang="uk-UA" sz="18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“Завод</a:t>
          </a:r>
          <a:r>
            <a:rPr lang="uk-UA" sz="18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сільгоспмашин “ВІМ”</a:t>
          </a:r>
          <a:endParaRPr lang="uk-UA" sz="1800" b="1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latin typeface="Times New Roman" pitchFamily="18" charset="0"/>
              <a:cs typeface="Times New Roman" pitchFamily="18" charset="0"/>
            </a:rPr>
            <a:t>Організація виробництва зерноочисних машин, навантажувачів та іншого сільськогосподарського обладнання.</a:t>
          </a:r>
          <a:endParaRPr lang="uk-UA" sz="1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959898" y="3574557"/>
        <a:ext cx="7184101" cy="926161"/>
      </dsp:txXfrm>
    </dsp:sp>
    <dsp:sp modelId="{680AE9DA-23D3-4F6D-A000-E0AD3F9149DF}">
      <dsp:nvSpPr>
        <dsp:cNvPr id="0" name=""/>
        <dsp:cNvSpPr/>
      </dsp:nvSpPr>
      <dsp:spPr>
        <a:xfrm>
          <a:off x="583397" y="3665002"/>
          <a:ext cx="820253" cy="77210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4D8553-498C-437A-8AB5-E7F9DB56E31E}">
      <dsp:nvSpPr>
        <dsp:cNvPr id="0" name=""/>
        <dsp:cNvSpPr/>
      </dsp:nvSpPr>
      <dsp:spPr>
        <a:xfrm>
          <a:off x="0" y="4503157"/>
          <a:ext cx="9144000" cy="104947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ПАТ </a:t>
          </a:r>
          <a:r>
            <a:rPr lang="uk-UA" sz="18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“Спецлісмаш”</a:t>
          </a:r>
          <a:endParaRPr lang="uk-UA" sz="1800" b="1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latin typeface="Times New Roman" pitchFamily="18" charset="0"/>
              <a:cs typeface="Times New Roman" pitchFamily="18" charset="0"/>
            </a:rPr>
            <a:t>Виробництво продукції для лісівництва, садівництва та фермерства (виробництво </a:t>
          </a:r>
          <a:r>
            <a:rPr lang="uk-UA" sz="1400" kern="1200" dirty="0" err="1" smtClean="0">
              <a:latin typeface="Times New Roman" pitchFamily="18" charset="0"/>
              <a:cs typeface="Times New Roman" pitchFamily="18" charset="0"/>
            </a:rPr>
            <a:t>викопувальних</a:t>
          </a:r>
          <a:r>
            <a:rPr lang="uk-UA" sz="1400" kern="1200" dirty="0" smtClean="0">
              <a:latin typeface="Times New Roman" pitchFamily="18" charset="0"/>
              <a:cs typeface="Times New Roman" pitchFamily="18" charset="0"/>
            </a:rPr>
            <a:t> плугів та скоб для викопування саджанців).</a:t>
          </a:r>
          <a:endParaRPr lang="uk-UA" sz="1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959898" y="4503157"/>
        <a:ext cx="7184101" cy="1049473"/>
      </dsp:txXfrm>
    </dsp:sp>
    <dsp:sp modelId="{8CB3F201-E498-44AC-BC65-D69D69CA9071}">
      <dsp:nvSpPr>
        <dsp:cNvPr id="0" name=""/>
        <dsp:cNvSpPr/>
      </dsp:nvSpPr>
      <dsp:spPr>
        <a:xfrm>
          <a:off x="611561" y="4633218"/>
          <a:ext cx="809097" cy="81200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6F080C-740B-4D2C-A9D1-8186901A9623}">
      <dsp:nvSpPr>
        <dsp:cNvPr id="0" name=""/>
        <dsp:cNvSpPr/>
      </dsp:nvSpPr>
      <dsp:spPr>
        <a:xfrm>
          <a:off x="0" y="5583268"/>
          <a:ext cx="9144000" cy="116152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Лубенське УВП УТОГ</a:t>
          </a:r>
          <a:endParaRPr lang="uk-UA" sz="1800" b="1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latin typeface="Times New Roman" pitchFamily="18" charset="0"/>
              <a:cs typeface="Times New Roman" pitchFamily="18" charset="0"/>
            </a:rPr>
            <a:t>Впровадження нових виробів та моделей одягу (костюм утеплений чоловічий, куртка утеплена чоловіча, </a:t>
          </a:r>
          <a:r>
            <a:rPr lang="uk-UA" sz="1400" kern="1200" dirty="0" err="1" smtClean="0">
              <a:latin typeface="Times New Roman" pitchFamily="18" charset="0"/>
              <a:cs typeface="Times New Roman" pitchFamily="18" charset="0"/>
            </a:rPr>
            <a:t>напівкомбінезон</a:t>
          </a:r>
          <a:r>
            <a:rPr lang="uk-UA" sz="1400" kern="1200" dirty="0" smtClean="0">
              <a:latin typeface="Times New Roman" pitchFamily="18" charset="0"/>
              <a:cs typeface="Times New Roman" pitchFamily="18" charset="0"/>
            </a:rPr>
            <a:t> чоловічий, куртка вітрозахисна, халат жіночий побутовий, теніска чоловіча).</a:t>
          </a:r>
          <a:endParaRPr lang="uk-UA" sz="1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959898" y="5583268"/>
        <a:ext cx="7184101" cy="1161523"/>
      </dsp:txXfrm>
    </dsp:sp>
    <dsp:sp modelId="{CA68FAF5-35A9-4A49-B8D6-BDCA2AE157B2}">
      <dsp:nvSpPr>
        <dsp:cNvPr id="0" name=""/>
        <dsp:cNvSpPr/>
      </dsp:nvSpPr>
      <dsp:spPr>
        <a:xfrm>
          <a:off x="611561" y="5696932"/>
          <a:ext cx="877275" cy="90041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4C2210-45C1-41AA-B6A6-F88ED27E6AFF}">
      <dsp:nvSpPr>
        <dsp:cNvPr id="0" name=""/>
        <dsp:cNvSpPr/>
      </dsp:nvSpPr>
      <dsp:spPr>
        <a:xfrm rot="10800000">
          <a:off x="814215" y="2016230"/>
          <a:ext cx="8042768" cy="1826155"/>
        </a:xfrm>
        <a:prstGeom prst="homePlate">
          <a:avLst/>
        </a:prstGeom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  <a:tileRect/>
        </a:gradFill>
        <a:ln>
          <a:solidFill>
            <a:schemeClr val="accent6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76200" prstMaterial="plastic">
          <a:bevelT w="127000" h="25400" prst="relaxedInset"/>
          <a:extrusionClr>
            <a:schemeClr val="accent6">
              <a:lumMod val="60000"/>
              <a:lumOff val="40000"/>
            </a:schemeClr>
          </a:extrusion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07867" tIns="68580" rIns="128016" bIns="685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GIZ</a:t>
          </a:r>
          <a:r>
            <a:rPr lang="uk-UA" sz="1800" b="1" kern="1200" dirty="0" smtClean="0">
              <a:solidFill>
                <a:schemeClr val="tx1"/>
              </a:solidFill>
            </a:rPr>
            <a:t> </a:t>
          </a:r>
          <a:r>
            <a:rPr lang="uk-UA" sz="1800" b="1" kern="1200" dirty="0" err="1" smtClean="0">
              <a:solidFill>
                <a:schemeClr val="tx1"/>
              </a:solidFill>
            </a:rPr>
            <a:t>“Енергоефективність</a:t>
          </a:r>
          <a:r>
            <a:rPr lang="uk-UA" sz="1800" b="1" kern="1200" dirty="0" smtClean="0">
              <a:solidFill>
                <a:schemeClr val="tx1"/>
              </a:solidFill>
            </a:rPr>
            <a:t> у </a:t>
          </a:r>
          <a:r>
            <a:rPr lang="uk-UA" sz="1800" b="1" kern="1200" dirty="0" err="1" smtClean="0">
              <a:solidFill>
                <a:schemeClr val="tx1"/>
              </a:solidFill>
            </a:rPr>
            <a:t>громадах”</a:t>
          </a:r>
          <a:r>
            <a:rPr lang="uk-UA" sz="1800" b="1" kern="1200" dirty="0" smtClean="0">
              <a:solidFill>
                <a:schemeClr val="tx1"/>
              </a:solidFill>
            </a:rPr>
            <a:t>:</a:t>
          </a:r>
        </a:p>
        <a:p>
          <a:pPr marL="0"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1600" b="0" kern="1200" dirty="0" smtClean="0">
              <a:solidFill>
                <a:schemeClr val="tx1"/>
              </a:solidFill>
            </a:rPr>
            <a:t>Проект </a:t>
          </a:r>
          <a:r>
            <a:rPr lang="uk-UA" sz="1600" b="0" kern="1200" dirty="0" err="1" smtClean="0">
              <a:solidFill>
                <a:schemeClr val="tx1"/>
              </a:solidFill>
            </a:rPr>
            <a:t>“</a:t>
          </a:r>
          <a:r>
            <a:rPr lang="uk-UA" sz="1600" kern="1200" dirty="0" err="1" smtClean="0">
              <a:solidFill>
                <a:schemeClr val="tx1"/>
              </a:solidFill>
            </a:rPr>
            <a:t>Впровадження</a:t>
          </a:r>
          <a:r>
            <a:rPr lang="uk-UA" sz="1600" kern="1200" dirty="0" smtClean="0">
              <a:solidFill>
                <a:schemeClr val="tx1"/>
              </a:solidFill>
            </a:rPr>
            <a:t> інформаційної системи споживання енергетичних ресурсів (</a:t>
          </a:r>
          <a:r>
            <a:rPr lang="uk-UA" sz="1600" kern="1200" dirty="0" err="1" smtClean="0">
              <a:solidFill>
                <a:schemeClr val="tx1"/>
              </a:solidFill>
            </a:rPr>
            <a:t>ІСЕ</a:t>
          </a:r>
          <a:r>
            <a:rPr lang="uk-UA" sz="1600" kern="1200" dirty="0" smtClean="0">
              <a:solidFill>
                <a:schemeClr val="tx1"/>
              </a:solidFill>
            </a:rPr>
            <a:t>) та системи дієвого </a:t>
          </a:r>
          <a:r>
            <a:rPr lang="uk-UA" sz="1600" kern="1200" dirty="0" err="1" smtClean="0">
              <a:solidFill>
                <a:schemeClr val="tx1"/>
              </a:solidFill>
            </a:rPr>
            <a:t>енергоменеджменту</a:t>
          </a:r>
          <a:r>
            <a:rPr lang="uk-UA" sz="1600" kern="1200" dirty="0" smtClean="0">
              <a:solidFill>
                <a:schemeClr val="tx1"/>
              </a:solidFill>
            </a:rPr>
            <a:t> на об</a:t>
          </a:r>
          <a:r>
            <a:rPr lang="en-US" sz="1600" kern="1200" dirty="0" smtClean="0">
              <a:solidFill>
                <a:schemeClr val="tx1"/>
              </a:solidFill>
            </a:rPr>
            <a:t>’</a:t>
          </a:r>
          <a:r>
            <a:rPr lang="uk-UA" sz="1600" kern="1200" dirty="0" err="1" smtClean="0">
              <a:solidFill>
                <a:schemeClr val="tx1"/>
              </a:solidFill>
            </a:rPr>
            <a:t>єктах</a:t>
          </a:r>
          <a:r>
            <a:rPr lang="uk-UA" sz="1600" kern="1200" dirty="0" smtClean="0">
              <a:solidFill>
                <a:schemeClr val="tx1"/>
              </a:solidFill>
            </a:rPr>
            <a:t> бюджетної </a:t>
          </a:r>
          <a:r>
            <a:rPr lang="uk-UA" sz="1600" kern="1200" dirty="0" err="1" smtClean="0">
              <a:solidFill>
                <a:schemeClr val="tx1"/>
              </a:solidFill>
            </a:rPr>
            <a:t>сфери”</a:t>
          </a:r>
          <a:endParaRPr lang="uk-UA" sz="1600" b="0" kern="1200" dirty="0" smtClean="0">
            <a:solidFill>
              <a:schemeClr val="tx1"/>
            </a:solidFill>
          </a:endParaRPr>
        </a:p>
      </dsp:txBody>
      <dsp:txXfrm rot="10800000">
        <a:off x="814215" y="2016230"/>
        <a:ext cx="8042768" cy="1826155"/>
      </dsp:txXfrm>
    </dsp:sp>
    <dsp:sp modelId="{D9A98DBA-63FF-41DE-B30F-95CC46BD6AB4}">
      <dsp:nvSpPr>
        <dsp:cNvPr id="0" name=""/>
        <dsp:cNvSpPr/>
      </dsp:nvSpPr>
      <dsp:spPr>
        <a:xfrm>
          <a:off x="36515" y="2088225"/>
          <a:ext cx="1605241" cy="160524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394F44-16C7-4ADB-8AD5-855F8134DE5C}">
      <dsp:nvSpPr>
        <dsp:cNvPr id="0" name=""/>
        <dsp:cNvSpPr/>
      </dsp:nvSpPr>
      <dsp:spPr>
        <a:xfrm rot="10800000">
          <a:off x="938610" y="0"/>
          <a:ext cx="7918373" cy="1725763"/>
        </a:xfrm>
        <a:prstGeom prst="homePlate">
          <a:avLst/>
        </a:prstGeom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07867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tx1"/>
              </a:solidFill>
            </a:rPr>
            <a:t>Північна </a:t>
          </a:r>
          <a:r>
            <a:rPr lang="uk-UA" sz="1800" b="1" kern="1200" dirty="0" smtClean="0">
              <a:solidFill>
                <a:schemeClr val="tx1"/>
              </a:solidFill>
            </a:rPr>
            <a:t>екологічна фінансова корпорація (НЕФКО):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1600" b="0" kern="1200" dirty="0" smtClean="0">
              <a:solidFill>
                <a:schemeClr val="tx1"/>
              </a:solidFill>
            </a:rPr>
            <a:t>Проект </a:t>
          </a:r>
          <a:r>
            <a:rPr lang="uk-UA" sz="1600" b="0" kern="1200" dirty="0" err="1" smtClean="0">
              <a:solidFill>
                <a:schemeClr val="tx1"/>
              </a:solidFill>
            </a:rPr>
            <a:t>“</a:t>
          </a:r>
          <a:r>
            <a:rPr lang="uk-UA" sz="1600" kern="1200" dirty="0" err="1" smtClean="0">
              <a:solidFill>
                <a:schemeClr val="tx1"/>
              </a:solidFill>
            </a:rPr>
            <a:t>Капітальний</a:t>
          </a:r>
          <a:r>
            <a:rPr lang="uk-UA" sz="1600" kern="1200" dirty="0" smtClean="0">
              <a:solidFill>
                <a:schemeClr val="tx1"/>
              </a:solidFill>
            </a:rPr>
            <a:t> ремонт мереж вуличного освітлення в м. Лубни шляхом переоснащення світильників на основі </a:t>
          </a:r>
          <a:r>
            <a:rPr lang="en-US" sz="1600" kern="1200" dirty="0" smtClean="0">
              <a:solidFill>
                <a:schemeClr val="tx1"/>
              </a:solidFill>
            </a:rPr>
            <a:t>LED</a:t>
          </a:r>
          <a:r>
            <a:rPr lang="uk-UA" sz="1600" kern="1200" dirty="0" smtClean="0">
              <a:solidFill>
                <a:schemeClr val="tx1"/>
              </a:solidFill>
            </a:rPr>
            <a:t> технологій та впровадження загальноміської системи управління освітленням </a:t>
          </a:r>
          <a:r>
            <a:rPr lang="uk-UA" sz="1600" kern="1200" dirty="0" err="1" smtClean="0">
              <a:solidFill>
                <a:schemeClr val="tx1"/>
              </a:solidFill>
            </a:rPr>
            <a:t>вулиць”</a:t>
          </a:r>
          <a:endParaRPr lang="uk-UA" sz="1600" kern="1200" dirty="0" smtClean="0">
            <a:solidFill>
              <a:schemeClr val="tx1"/>
            </a:solidFill>
          </a:endParaRPr>
        </a:p>
      </dsp:txBody>
      <dsp:txXfrm rot="10800000">
        <a:off x="938610" y="0"/>
        <a:ext cx="7918373" cy="1725763"/>
      </dsp:txXfrm>
    </dsp:sp>
    <dsp:sp modelId="{9A8F7FB1-1265-4276-B32E-28081AB5C9C5}">
      <dsp:nvSpPr>
        <dsp:cNvPr id="0" name=""/>
        <dsp:cNvSpPr/>
      </dsp:nvSpPr>
      <dsp:spPr>
        <a:xfrm>
          <a:off x="4" y="50944"/>
          <a:ext cx="1749761" cy="160524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65E9F9-84A7-43ED-913D-B9E7A432CB88}">
      <dsp:nvSpPr>
        <dsp:cNvPr id="0" name=""/>
        <dsp:cNvSpPr/>
      </dsp:nvSpPr>
      <dsp:spPr>
        <a:xfrm rot="10800000">
          <a:off x="985289" y="4176468"/>
          <a:ext cx="7871667" cy="1544900"/>
        </a:xfrm>
        <a:prstGeom prst="homePlate">
          <a:avLst/>
        </a:prstGeom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07867" tIns="30480" rIns="56896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b="1" kern="1200" dirty="0" smtClean="0">
            <a:solidFill>
              <a:schemeClr val="tx1"/>
            </a:solidFill>
          </a:endParaRP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000" b="1" kern="1200" dirty="0" smtClean="0">
            <a:solidFill>
              <a:schemeClr val="tx1"/>
            </a:solidFill>
          </a:endParaRP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tx1"/>
              </a:solidFill>
            </a:rPr>
            <a:t>Регіональний екологічний центр (РЕЦ):</a:t>
          </a:r>
        </a:p>
        <a:p>
          <a:pPr lvl="0" algn="l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1600" b="0" kern="1200" dirty="0" smtClean="0">
              <a:solidFill>
                <a:schemeClr val="tx1"/>
              </a:solidFill>
            </a:rPr>
            <a:t>Проект </a:t>
          </a:r>
          <a:r>
            <a:rPr lang="uk-UA" sz="1600" b="0" kern="1200" dirty="0" err="1" smtClean="0">
              <a:solidFill>
                <a:schemeClr val="tx1"/>
              </a:solidFill>
            </a:rPr>
            <a:t>“</a:t>
          </a:r>
          <a:r>
            <a:rPr lang="uk-UA" sz="1600" kern="1200" dirty="0" err="1" smtClean="0">
              <a:solidFill>
                <a:schemeClr val="tx1"/>
              </a:solidFill>
            </a:rPr>
            <a:t>Встановлення</a:t>
          </a:r>
          <a:r>
            <a:rPr lang="uk-UA" sz="1600" kern="1200" dirty="0" smtClean="0">
              <a:solidFill>
                <a:schemeClr val="tx1"/>
              </a:solidFill>
            </a:rPr>
            <a:t> </a:t>
          </a:r>
          <a:r>
            <a:rPr lang="uk-UA" sz="1600" kern="1200" dirty="0" err="1" smtClean="0">
              <a:solidFill>
                <a:schemeClr val="tx1"/>
              </a:solidFill>
            </a:rPr>
            <a:t>геліосистеми</a:t>
          </a:r>
          <a:r>
            <a:rPr lang="uk-UA" sz="1600" kern="1200" dirty="0" smtClean="0">
              <a:solidFill>
                <a:schemeClr val="tx1"/>
              </a:solidFill>
            </a:rPr>
            <a:t> </a:t>
          </a:r>
          <a:r>
            <a:rPr lang="uk-UA" sz="1600" kern="1200" dirty="0" smtClean="0">
              <a:solidFill>
                <a:schemeClr val="tx1"/>
              </a:solidFill>
            </a:rPr>
            <a:t>на будівлях Комунальної Лубенської центральної міської </a:t>
          </a:r>
          <a:r>
            <a:rPr lang="uk-UA" sz="1600" kern="1200" dirty="0" smtClean="0">
              <a:solidFill>
                <a:schemeClr val="tx1"/>
              </a:solidFill>
            </a:rPr>
            <a:t>лікарні – реконструкція системи гарячого водопостачання (</a:t>
          </a:r>
          <a:r>
            <a:rPr lang="uk-UA" sz="1600" kern="1200" dirty="0" err="1" smtClean="0">
              <a:solidFill>
                <a:schemeClr val="tx1"/>
              </a:solidFill>
            </a:rPr>
            <a:t>ГВП</a:t>
          </a:r>
          <a:r>
            <a:rPr lang="uk-UA" sz="1600" kern="1200" dirty="0" smtClean="0">
              <a:solidFill>
                <a:schemeClr val="tx1"/>
              </a:solidFill>
            </a:rPr>
            <a:t>)”.</a:t>
          </a:r>
          <a:endParaRPr lang="uk-UA" sz="1600" kern="1200" dirty="0" smtClean="0">
            <a:solidFill>
              <a:schemeClr val="tx1"/>
            </a:solidFill>
          </a:endParaRPr>
        </a:p>
      </dsp:txBody>
      <dsp:txXfrm rot="10800000">
        <a:off x="985289" y="4176468"/>
        <a:ext cx="7871667" cy="1544900"/>
      </dsp:txXfrm>
    </dsp:sp>
    <dsp:sp modelId="{5B003569-8F4F-4EEA-A2BB-9E7275480996}">
      <dsp:nvSpPr>
        <dsp:cNvPr id="0" name=""/>
        <dsp:cNvSpPr/>
      </dsp:nvSpPr>
      <dsp:spPr>
        <a:xfrm>
          <a:off x="0" y="4176460"/>
          <a:ext cx="1605241" cy="160524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4F2C4B-0CBD-4ABE-894C-A3672F151CC2}">
      <dsp:nvSpPr>
        <dsp:cNvPr id="0" name=""/>
        <dsp:cNvSpPr/>
      </dsp:nvSpPr>
      <dsp:spPr>
        <a:xfrm>
          <a:off x="0" y="111448"/>
          <a:ext cx="9144000" cy="187757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Проект "Реконструкція трибун стадіону «Центральний»: Західна трибуна (сектор 1, 2) по вул. Ярослава Мудрого, 26 в м. Лубни"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Загальна кошторисна вартість - 3,087 млн. грн</a:t>
          </a:r>
          <a:r>
            <a:rPr lang="uk-UA" sz="18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</a:t>
          </a:r>
          <a:endParaRPr lang="uk-UA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Очікуване  фінансування у </a:t>
          </a:r>
          <a:r>
            <a:rPr lang="uk-UA" sz="16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2018 </a:t>
          </a: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році: ДФРР - </a:t>
          </a:r>
          <a:r>
            <a:rPr lang="uk-UA" sz="16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2,456 млн. грн</a:t>
          </a: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.,  місцевий бюджет - 0,62 млн. грн.</a:t>
          </a:r>
          <a:endParaRPr lang="uk-UA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943825" y="111448"/>
        <a:ext cx="7200174" cy="1877573"/>
      </dsp:txXfrm>
    </dsp:sp>
    <dsp:sp modelId="{1B726EB3-1735-48C1-9F36-A1589104BC22}">
      <dsp:nvSpPr>
        <dsp:cNvPr id="0" name=""/>
        <dsp:cNvSpPr/>
      </dsp:nvSpPr>
      <dsp:spPr>
        <a:xfrm>
          <a:off x="130899" y="182443"/>
          <a:ext cx="1828800" cy="165631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5F103B-05AE-4E5E-B098-F30FA3D7DD05}">
      <dsp:nvSpPr>
        <dsp:cNvPr id="0" name=""/>
        <dsp:cNvSpPr/>
      </dsp:nvSpPr>
      <dsp:spPr>
        <a:xfrm>
          <a:off x="0" y="1982211"/>
          <a:ext cx="9144000" cy="258661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Проект  "Реконструкція Лубенської загальноосвітньої школи І-ІІІ ступенів № 3 по вул. </a:t>
          </a:r>
          <a:r>
            <a:rPr lang="uk-UA" sz="1800" b="1" kern="1200" dirty="0" err="1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Олександрівській</a:t>
          </a:r>
          <a:r>
            <a:rPr lang="uk-UA" sz="1800" b="1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8/2 (колишня вулиця П. Слинька) в м. Лубни Полтавської області з </a:t>
          </a:r>
          <a:r>
            <a:rPr lang="uk-UA" sz="1800" b="1" kern="1200" dirty="0" err="1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термомодернізацією</a:t>
          </a:r>
          <a:r>
            <a:rPr lang="uk-UA" sz="1800" b="1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будівлі"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Загальна кошторисна вартість - 3,549 млн. грн.</a:t>
          </a:r>
          <a:endParaRPr lang="uk-UA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Очікуване  фінансування у </a:t>
          </a:r>
          <a:r>
            <a:rPr lang="uk-UA" sz="16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2018 </a:t>
          </a: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році: ДФРР - 3,168 млн</a:t>
          </a:r>
          <a:r>
            <a:rPr lang="uk-UA" sz="16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 грн</a:t>
          </a: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.,  місцевий бюджет - 0,36 млн. грн.</a:t>
          </a:r>
          <a:endParaRPr lang="uk-UA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943825" y="1982211"/>
        <a:ext cx="7200174" cy="2586613"/>
      </dsp:txXfrm>
    </dsp:sp>
    <dsp:sp modelId="{680AE9DA-23D3-4F6D-A000-E0AD3F9149DF}">
      <dsp:nvSpPr>
        <dsp:cNvPr id="0" name=""/>
        <dsp:cNvSpPr/>
      </dsp:nvSpPr>
      <dsp:spPr>
        <a:xfrm>
          <a:off x="146773" y="2377300"/>
          <a:ext cx="1828800" cy="175596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4D8553-498C-437A-8AB5-E7F9DB56E31E}">
      <dsp:nvSpPr>
        <dsp:cNvPr id="0" name=""/>
        <dsp:cNvSpPr/>
      </dsp:nvSpPr>
      <dsp:spPr>
        <a:xfrm>
          <a:off x="0" y="4592163"/>
          <a:ext cx="9144000" cy="215393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Проект  "Реконструкція Лубенського дошкільного навчального закладу № 9 «Берізка» по вул. Метеорологічній, 24/2 в м. Лубни Полтавської області з </a:t>
          </a:r>
          <a:r>
            <a:rPr lang="uk-UA" sz="1800" b="1" kern="1200" dirty="0" err="1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термомодернізацією</a:t>
          </a:r>
          <a:r>
            <a:rPr lang="uk-UA" sz="1800" b="1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будівель"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Загальна кошторисна вартість - 2,514 млн. грн.</a:t>
          </a:r>
          <a:endParaRPr lang="uk-UA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Очікуване  фінансування у </a:t>
          </a:r>
          <a:r>
            <a:rPr lang="uk-UA" sz="16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2018 </a:t>
          </a: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році: ДФРР - 2,237 млн</a:t>
          </a:r>
          <a:r>
            <a:rPr lang="uk-UA" sz="1600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 грн</a:t>
          </a:r>
          <a:r>
            <a:rPr lang="uk-UA" sz="1600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.,  місцевий бюджет - 0,249 млн. грн.</a:t>
          </a:r>
          <a:endParaRPr lang="uk-UA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943825" y="4592163"/>
        <a:ext cx="7200174" cy="2153933"/>
      </dsp:txXfrm>
    </dsp:sp>
    <dsp:sp modelId="{8CB3F201-E498-44AC-BC65-D69D69CA9071}">
      <dsp:nvSpPr>
        <dsp:cNvPr id="0" name=""/>
        <dsp:cNvSpPr/>
      </dsp:nvSpPr>
      <dsp:spPr>
        <a:xfrm>
          <a:off x="83277" y="4792396"/>
          <a:ext cx="1828800" cy="18189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149B66-2909-4E0C-937C-314A23C04A4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DD019-6607-4615-9E9D-1DFD7D979FE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26E4F-6CC9-4C1F-BC0F-BF1592BDA4D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F8B2BDD-95D8-46D4-9AFC-8088F99D4A0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FCB9F-274E-482C-BE97-9846FA8BCFC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901D0-8E1C-4553-8881-6BFA44A99B7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8E632-7369-4D8F-A182-5B5F6BE6DE3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C51BF-32D2-415C-918F-33100700BA1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F1153-A556-4930-A28A-4B3AA0B704D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B25E4-480D-47F9-93EB-1DD341829137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E0F97-FDA8-49A1-AEAC-7374907AB4F0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4C89A-5EC5-464C-AE6F-7E8C0E2B8CB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35C5C81-7E0A-4A47-8A09-F6140BF8E41E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pic>
        <p:nvPicPr>
          <p:cNvPr id="6" name="Picture 11" descr="Знак Лубни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21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99592" y="404664"/>
            <a:ext cx="7680821" cy="60939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Виконання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Програми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економічного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соціального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розвитку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м.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Лубни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2017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рік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Програма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економічного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соціального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розвитку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м.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Лубни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2018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рік</a:t>
            </a:r>
            <a:endParaRPr lang="ru-RU" sz="48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8"/>
          <p:cNvGraphicFramePr>
            <a:graphicFrameLocks noGrp="1"/>
          </p:cNvGraphicFramePr>
          <p:nvPr>
            <p:ph idx="1"/>
          </p:nvPr>
        </p:nvGraphicFramePr>
        <p:xfrm>
          <a:off x="287016" y="332656"/>
          <a:ext cx="8856984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1919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2771069879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2181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192469421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51520" y="548680"/>
          <a:ext cx="864096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Середньорічна чисельність наявного населення, тис. чол.</a:t>
            </a:r>
            <a:endParaRPr lang="uk-UA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uk-UA" sz="2400" b="1" dirty="0" smtClean="0"/>
              <a:t>Основні прогнозні показники на 2018 рік</a:t>
            </a:r>
            <a:endParaRPr lang="uk-UA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611560" y="764704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Валова додана вартість 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380312" y="692696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+11,7 %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611560" y="1700808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Обсяг реалізації промислової продукції (робіт, послуг)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380312" y="1556792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+14,3 %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611560" y="2636912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Середньомісячна заробітна плата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380312" y="2492896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+21,8 %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611560" y="3573016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Капітальні інвестиції за рахунок усіх джерел фінансування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380312" y="3429000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+11,2 %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611560" y="4509120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Прямі іноземні інвестиції 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380312" y="4365104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+0,5 %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611560" y="5445224"/>
            <a:ext cx="6552728" cy="864096"/>
          </a:xfrm>
          <a:prstGeom prst="rightArrow">
            <a:avLst/>
          </a:prstGeom>
          <a:solidFill>
            <a:srgbClr val="EFF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Обсяг роздрібного товарообороту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380312" y="5301208"/>
            <a:ext cx="1368152" cy="10801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+11,7 %</a:t>
            </a:r>
            <a:endParaRPr lang="uk-UA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635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67544" y="190922"/>
            <a:ext cx="8460432" cy="429766"/>
          </a:xfrm>
          <a:prstGeom prst="rect">
            <a:avLst/>
          </a:prstGeom>
          <a:solidFill>
            <a:srgbClr val="D8D8D8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sz="1400" b="1" i="1" dirty="0" smtClean="0">
                <a:latin typeface="Calibri" pitchFamily="34" charset="0"/>
                <a:cs typeface="Arial" pitchFamily="34" charset="0"/>
              </a:rPr>
              <a:t>Ц І Л І  Т А   П Р І О Р И Т Е Т И   Е К О Н О М І Ч Н О Г О  Т А С О Ц І А Л Ь Н О Г О   Р О З В И Т  К У   М І С Т А  </a:t>
            </a: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</a:t>
            </a:r>
            <a:endParaRPr kumimoji="0" lang="uk-U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467544" y="836712"/>
            <a:ext cx="1872208" cy="1152128"/>
          </a:xfrm>
          <a:prstGeom prst="roundRect">
            <a:avLst>
              <a:gd name="adj" fmla="val 16667"/>
            </a:avLst>
          </a:prstGeom>
          <a:solidFill>
            <a:srgbClr val="FABF8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Забезпечення</a:t>
            </a:r>
            <a:r>
              <a:rPr kumimoji="0" lang="uk-UA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с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талого економічного розвитку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2627784" y="836713"/>
            <a:ext cx="1800200" cy="1152128"/>
          </a:xfrm>
          <a:prstGeom prst="roundRect">
            <a:avLst>
              <a:gd name="adj" fmla="val 16667"/>
            </a:avLst>
          </a:prstGeom>
          <a:solidFill>
            <a:srgbClr val="95B3D7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Створення комфортних та безпечних умов життя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788024" y="836712"/>
            <a:ext cx="2088232" cy="1152128"/>
          </a:xfrm>
          <a:prstGeom prst="roundRect">
            <a:avLst>
              <a:gd name="adj" fmla="val 16667"/>
            </a:avLst>
          </a:prstGeom>
          <a:solidFill>
            <a:srgbClr val="D9959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Розвиток житлово-комунального господарства та </a:t>
            </a:r>
            <a:r>
              <a:rPr kumimoji="0" lang="uk-UA" sz="15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енергоефективності</a:t>
            </a:r>
            <a:endParaRPr kumimoji="0" lang="uk-UA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7020272" y="836712"/>
            <a:ext cx="1872208" cy="1152128"/>
          </a:xfrm>
          <a:prstGeom prst="roundRect">
            <a:avLst>
              <a:gd name="adj" fmla="val 16667"/>
            </a:avLst>
          </a:prstGeom>
          <a:solidFill>
            <a:srgbClr val="C2D69B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Розвиток краєзнавства та рекреації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505619" y="2060848"/>
            <a:ext cx="1762125" cy="4392488"/>
          </a:xfrm>
          <a:prstGeom prst="rect">
            <a:avLst/>
          </a:prstGeom>
          <a:solidFill>
            <a:srgbClr val="FDE9D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uk-UA" sz="1400" b="1" dirty="0" smtClean="0">
                <a:latin typeface="Times New Roman" pitchFamily="18" charset="0"/>
                <a:cs typeface="Arial" pitchFamily="34" charset="0"/>
              </a:rPr>
              <a:t>с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прияння сталому розвитку промисловості;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відновлення виробничої діяльності на базі підприємств-банкрутів;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забезпечення надходжень до місцевого бюджету;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сприяння інвестиційному розвитку;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- створення сприятливих умов для розвитку малого підприємництва.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2555776" y="2060848"/>
            <a:ext cx="1872208" cy="4392488"/>
          </a:xfrm>
          <a:prstGeom prst="rect">
            <a:avLst/>
          </a:prstGeom>
          <a:solidFill>
            <a:srgbClr val="DBE5F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uk-UA" sz="1400" b="1" dirty="0" smtClean="0">
                <a:latin typeface="Times New Roman" pitchFamily="18" charset="0"/>
                <a:cs typeface="Arial" pitchFamily="34" charset="0"/>
              </a:rPr>
              <a:t>п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окращення та збереження здоров’я населення;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- надання освітніх послуг високої якості;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ефективний соціальний захист населення;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забезпечення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належ-них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умов життя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учас-никам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АТО та їх сім’ям та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переселен-цям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з тимчасово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оку-пованих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територій;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- розвиток місцевого самоврядування та активності громадян.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4788024" y="2060848"/>
            <a:ext cx="2016224" cy="4392488"/>
          </a:xfrm>
          <a:prstGeom prst="rect">
            <a:avLst/>
          </a:prstGeom>
          <a:solidFill>
            <a:srgbClr val="F2DBD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- р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еформування сфери управління будинками;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надання якісних послуг водопостачання та водовідведення;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оптимізація системи теплопостачання міста;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належне утримання доріг  і дорожніх елементів;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приведення у належний стан об’єктів благоустрою;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системне впровадження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енергоефективних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заходів.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7020272" y="2060848"/>
            <a:ext cx="1872208" cy="4392488"/>
          </a:xfrm>
          <a:prstGeom prst="rect">
            <a:avLst/>
          </a:prstGeom>
          <a:solidFill>
            <a:srgbClr val="EAF1D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береження і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віднов-лення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туристично-рекреаційного  та краєзнавчого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потен-ціалу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міста;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забезпечення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широ-ких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можливостей для фізичного розвитку і спорту;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створення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можли-востей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культурно-го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розвитку та дозвілля;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надання можливості  для участі  дітей та молоді у розвитку міста.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96002094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90498997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207710674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771069879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1966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230547197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80801742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1909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221768815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1138</TotalTime>
  <Words>882</Words>
  <Application>Microsoft Office PowerPoint</Application>
  <PresentationFormat>Экран (4:3)</PresentationFormat>
  <Paragraphs>128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Середньорічна чисельність наявного населення, тис. чол.</vt:lpstr>
      <vt:lpstr>Основні прогнозні показники на 2018 рік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Економ 1</dc:creator>
  <cp:lastModifiedBy>User</cp:lastModifiedBy>
  <cp:revision>409</cp:revision>
  <dcterms:created xsi:type="dcterms:W3CDTF">2012-12-19T13:38:25Z</dcterms:created>
  <dcterms:modified xsi:type="dcterms:W3CDTF">2017-12-07T09:28:03Z</dcterms:modified>
</cp:coreProperties>
</file>